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7"/>
  </p:notesMasterIdLst>
  <p:handoutMasterIdLst>
    <p:handoutMasterId r:id="rId28"/>
  </p:handoutMasterIdLst>
  <p:sldIdLst>
    <p:sldId id="300" r:id="rId2"/>
    <p:sldId id="332" r:id="rId3"/>
    <p:sldId id="338" r:id="rId4"/>
    <p:sldId id="292" r:id="rId5"/>
    <p:sldId id="314" r:id="rId6"/>
    <p:sldId id="334" r:id="rId7"/>
    <p:sldId id="333" r:id="rId8"/>
    <p:sldId id="337" r:id="rId9"/>
    <p:sldId id="341" r:id="rId10"/>
    <p:sldId id="340" r:id="rId11"/>
    <p:sldId id="342" r:id="rId12"/>
    <p:sldId id="335" r:id="rId13"/>
    <p:sldId id="339" r:id="rId14"/>
    <p:sldId id="336" r:id="rId15"/>
    <p:sldId id="344" r:id="rId16"/>
    <p:sldId id="346" r:id="rId17"/>
    <p:sldId id="351" r:id="rId18"/>
    <p:sldId id="352" r:id="rId19"/>
    <p:sldId id="345" r:id="rId20"/>
    <p:sldId id="347" r:id="rId21"/>
    <p:sldId id="348" r:id="rId22"/>
    <p:sldId id="349" r:id="rId23"/>
    <p:sldId id="331" r:id="rId24"/>
    <p:sldId id="350" r:id="rId25"/>
    <p:sldId id="318" r:id="rId26"/>
  </p:sldIdLst>
  <p:sldSz cx="12192000" cy="6858000"/>
  <p:notesSz cx="6858000" cy="9144000"/>
  <p:embeddedFontLst>
    <p:embeddedFont>
      <p:font typeface="Century Gothic" panose="020B0502020202020204" pitchFamily="34" charset="0"/>
      <p:regular r:id="rId29"/>
      <p:bold r:id="rId30"/>
      <p:italic r:id="rId31"/>
      <p:boldItalic r:id="rId32"/>
    </p:embeddedFont>
    <p:embeddedFont>
      <p:font typeface="Comic Sans MS" panose="030F0902030302020204" pitchFamily="66" charset="0"/>
      <p:regular r:id="rId33"/>
    </p:embeddedFont>
    <p:embeddedFont>
      <p:font typeface="Khula" panose="02000000000000000000" pitchFamily="2" charset="0"/>
      <p:regular r:id="rId34"/>
      <p:bold r:id="rId35"/>
    </p:embeddedFont>
    <p:embeddedFont>
      <p:font typeface="Khula SemiBold" panose="02000000000000000000" pitchFamily="2" charset="0"/>
      <p:regular r:id="rId36"/>
      <p:bold r:id="rId37"/>
    </p:embeddedFont>
    <p:embeddedFont>
      <p:font typeface="Lora" pitchFamily="2" charset="77"/>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Poppins" pitchFamily="2" charset="77"/>
      <p:regular r:id="rId46"/>
      <p:bold r:id="rId47"/>
      <p:italic r:id="rId48"/>
      <p:boldItalic r:id="rId49"/>
    </p:embeddedFont>
    <p:embeddedFont>
      <p:font typeface="Poppins Medium" panose="020B0604020202020204" pitchFamily="34" charset="0"/>
      <p:regular r:id="rId50"/>
      <p:italic r:id="rId51"/>
    </p:embeddedFont>
    <p:embeddedFont>
      <p:font typeface="Poppins SemiBold" panose="020B0604020202020204" pitchFamily="34" charset="0"/>
      <p:regular r:id="rId52"/>
      <p:bold r:id="rId53"/>
      <p:italic r:id="rId54"/>
      <p:boldItalic r:id="rId55"/>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5CC3A8"/>
    <a:srgbClr val="EA592C"/>
    <a:srgbClr val="168FB2"/>
    <a:srgbClr val="E48736"/>
    <a:srgbClr val="0F7975"/>
    <a:srgbClr val="4597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23F01-F807-47FB-8DAF-59243CD60B18}" v="1" dt="2022-09-12T19:13:08.433"/>
    <p1510:client id="{082F5F14-1461-12F4-3A64-EE720F3F3E0B}" v="1832" dt="2022-09-13T18:42:42.570"/>
    <p1510:client id="{309BC07C-F072-43FF-2591-23920248A262}" v="16" dt="2022-09-12T16:58:10.038"/>
    <p1510:client id="{30D67951-A3BA-4647-815A-1B08967E38F2}" v="167" dt="2022-09-12T16:21:35.892"/>
    <p1510:client id="{5FAEF76A-516A-4713-8CC2-36427BD9005E}" v="39" dt="2022-09-09T17:30:38.331"/>
    <p1510:client id="{6845678A-098E-8940-8D7B-93CDE779FD16}" v="31" dt="2022-09-07T22:37:16.737"/>
    <p1510:client id="{9D8F28CF-CCAC-B97C-3C0F-202AF60C170C}" v="353" dt="2022-09-12T19:06:59.389"/>
    <p1510:client id="{C338B21C-48A4-2BCA-4390-6C2C3F7BC2C9}" v="824" dt="2022-09-09T19:07:42.755"/>
    <p1510:client id="{E8E3F3BC-FFA0-9607-A8B3-E2799643F6A5}" v="78" dt="2022-09-12T21:36:03.467"/>
    <p1510:client id="{F282EFFB-3C05-A576-D048-65231A87C9D1}" v="56" dt="2022-09-13T22:20:11.850"/>
    <p1510:client id="{F412676C-4ECE-E086-B7C0-4198A85C74A9}" v="1271" dt="2022-09-09T17:21:46.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2171"/>
  </p:normalViewPr>
  <p:slideViewPr>
    <p:cSldViewPr snapToGrid="0">
      <p:cViewPr varScale="1">
        <p:scale>
          <a:sx n="125" d="100"/>
          <a:sy n="125" d="100"/>
        </p:scale>
        <p:origin x="2008"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3/16/25</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3/16/25</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packed with methods, techniques, and approach to building a fully integrated Demo Playground (platform and apps)</a:t>
            </a:r>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240609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420328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team where they are at.</a:t>
            </a:r>
          </a:p>
          <a:p>
            <a:endParaRPr lang="en-US" dirty="0"/>
          </a:p>
          <a:p>
            <a:r>
              <a:rPr lang="en-US" dirty="0"/>
              <a:t>User Story Mapping is great for building out your Backlog (Epics, Features, Stories, Tasks)</a:t>
            </a:r>
          </a:p>
          <a:p>
            <a:endParaRPr lang="en-US" dirty="0"/>
          </a:p>
          <a:p>
            <a:r>
              <a:rPr lang="en-US" dirty="0"/>
              <a:t>UML and Use Case Modeling can still be helpful in adding context</a:t>
            </a:r>
          </a:p>
          <a:p>
            <a:endParaRPr lang="en-US" dirty="0"/>
          </a:p>
          <a:p>
            <a:r>
              <a:rPr lang="en-US" dirty="0"/>
              <a:t>Event Modeling brings more semantic meaning to the story outlined in Event Modeling Blueprint</a:t>
            </a:r>
          </a:p>
          <a:p>
            <a:pPr marL="171450" indent="-171450">
              <a:buFontTx/>
              <a:buChar char="-"/>
            </a:pPr>
            <a:r>
              <a:rPr lang="en-US" dirty="0"/>
              <a:t>Structure and Rules</a:t>
            </a:r>
          </a:p>
          <a:p>
            <a:pPr marL="171450" indent="-171450">
              <a:buFontTx/>
              <a:buChar char="-"/>
            </a:pPr>
            <a:r>
              <a:rPr lang="en-US" dirty="0"/>
              <a:t>Processes, Rules, Policies</a:t>
            </a:r>
          </a:p>
          <a:p>
            <a:pPr marL="171450" indent="-171450">
              <a:buFontTx/>
              <a:buChar char="-"/>
            </a:pPr>
            <a:r>
              <a:rPr lang="en-US" dirty="0"/>
              <a:t>Design and Process Level Modeling (medium grained modeling)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301564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248175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highlight>
                  <a:srgbClr val="FFFFFF"/>
                </a:highlight>
                <a:latin typeface="Lora" panose="020F0502020204030204" pitchFamily="34" charset="0"/>
              </a:rPr>
              <a:t>Core subdomains are the secret sauce of your organization.</a:t>
            </a:r>
          </a:p>
          <a:p>
            <a:endParaRPr lang="en-US" b="0" i="0" dirty="0">
              <a:solidFill>
                <a:srgbClr val="404040"/>
              </a:solidFill>
              <a:effectLst/>
              <a:highlight>
                <a:srgbClr val="FFFFFF"/>
              </a:highlight>
              <a:latin typeface="Lora" panose="020F0502020204030204" pitchFamily="34" charset="0"/>
            </a:endParaRPr>
          </a:p>
          <a:p>
            <a:r>
              <a:rPr lang="en-US" b="0" i="0" dirty="0">
                <a:solidFill>
                  <a:srgbClr val="404040"/>
                </a:solidFill>
                <a:effectLst/>
                <a:highlight>
                  <a:srgbClr val="FFFFFF"/>
                </a:highlight>
                <a:latin typeface="Lora" pitchFamily="2" charset="77"/>
              </a:rPr>
              <a:t>Supporting subdomains do not offer any competitive edge for the company, but there are no existing off-the-shelf solutions. Therefore, a company must roll out its own implementation.</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Generic subdomains are those things that all companies do the same way. Those are considered “solved” problems.</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Bounded Context is the boundary for a model – could be 1-to-1 with subdomain, span multiple subdomains, OR a single subdomain can be modelled with multiple bounded contexts (as we have here)</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 The </a:t>
            </a:r>
            <a:r>
              <a:rPr lang="en-US" b="0" i="1" dirty="0">
                <a:solidFill>
                  <a:srgbClr val="404040"/>
                </a:solidFill>
                <a:effectLst/>
                <a:highlight>
                  <a:srgbClr val="FFFFFF"/>
                </a:highlight>
                <a:latin typeface="Lora" pitchFamily="2" charset="77"/>
              </a:rPr>
              <a:t>Snack Unlimited Order </a:t>
            </a:r>
            <a:r>
              <a:rPr lang="en-US" b="0" i="1" dirty="0" err="1">
                <a:solidFill>
                  <a:srgbClr val="404040"/>
                </a:solidFill>
                <a:effectLst/>
                <a:highlight>
                  <a:srgbClr val="FFFFFF"/>
                </a:highlight>
                <a:latin typeface="Lora" pitchFamily="2" charset="77"/>
              </a:rPr>
              <a:t>Mgmt</a:t>
            </a:r>
            <a:r>
              <a:rPr lang="en-US" b="0" i="1" dirty="0">
                <a:solidFill>
                  <a:srgbClr val="404040"/>
                </a:solidFill>
                <a:effectLst/>
                <a:highlight>
                  <a:srgbClr val="FFFFFF"/>
                </a:highlight>
                <a:latin typeface="Lora" pitchFamily="2" charset="77"/>
              </a:rPr>
              <a:t> </a:t>
            </a:r>
            <a:r>
              <a:rPr lang="en-US" b="0" i="0" dirty="0">
                <a:solidFill>
                  <a:srgbClr val="404040"/>
                </a:solidFill>
                <a:effectLst/>
                <a:highlight>
                  <a:srgbClr val="FFFFFF"/>
                </a:highlight>
                <a:latin typeface="Lora" pitchFamily="2" charset="77"/>
              </a:rPr>
              <a:t>subdomain could be considered a </a:t>
            </a:r>
            <a:r>
              <a:rPr lang="en-US" b="1" i="0" dirty="0">
                <a:solidFill>
                  <a:srgbClr val="404040"/>
                </a:solidFill>
                <a:effectLst/>
                <a:highlight>
                  <a:srgbClr val="FFFFFF"/>
                </a:highlight>
                <a:latin typeface="Lora" pitchFamily="2" charset="77"/>
              </a:rPr>
              <a:t>Supporting</a:t>
            </a:r>
            <a:r>
              <a:rPr lang="en-US" b="0" i="0" dirty="0">
                <a:solidFill>
                  <a:srgbClr val="404040"/>
                </a:solidFill>
                <a:effectLst/>
                <a:highlight>
                  <a:srgbClr val="FFFFFF"/>
                </a:highlight>
                <a:latin typeface="Lora" pitchFamily="2" charset="77"/>
              </a:rPr>
              <a:t> subdomain. However, since it is connecting </a:t>
            </a:r>
            <a:r>
              <a:rPr lang="en-US" b="0" i="1" dirty="0">
                <a:solidFill>
                  <a:srgbClr val="404040"/>
                </a:solidFill>
                <a:effectLst/>
                <a:highlight>
                  <a:srgbClr val="FFFFFF"/>
                </a:highlight>
                <a:latin typeface="Lora" pitchFamily="2" charset="77"/>
              </a:rPr>
              <a:t>snackers </a:t>
            </a:r>
            <a:r>
              <a:rPr lang="en-US" b="0" i="0" dirty="0">
                <a:solidFill>
                  <a:srgbClr val="404040"/>
                </a:solidFill>
                <a:effectLst/>
                <a:highlight>
                  <a:srgbClr val="FFFFFF"/>
                </a:highlight>
                <a:latin typeface="Lora" pitchFamily="2" charset="77"/>
              </a:rPr>
              <a:t>with the </a:t>
            </a:r>
            <a:r>
              <a:rPr lang="en-US" b="0" i="1" dirty="0">
                <a:solidFill>
                  <a:srgbClr val="404040"/>
                </a:solidFill>
                <a:effectLst/>
                <a:highlight>
                  <a:srgbClr val="FFFFFF"/>
                </a:highlight>
                <a:latin typeface="Lora" pitchFamily="2" charset="77"/>
              </a:rPr>
              <a:t>wizardry </a:t>
            </a:r>
            <a:r>
              <a:rPr lang="en-US" b="0" i="0" dirty="0">
                <a:solidFill>
                  <a:srgbClr val="404040"/>
                </a:solidFill>
                <a:effectLst/>
                <a:highlight>
                  <a:srgbClr val="FFFFFF"/>
                </a:highlight>
                <a:latin typeface="Lora" pitchFamily="2" charset="77"/>
              </a:rPr>
              <a:t>of instant snacks let’s consider it IMPORTANT.</a:t>
            </a:r>
            <a:endParaRPr lang="en-US" b="1" i="0" dirty="0">
              <a:solidFill>
                <a:srgbClr val="404040"/>
              </a:solidFill>
              <a:effectLst/>
              <a:highlight>
                <a:srgbClr val="FFFFFF"/>
              </a:highlight>
              <a:latin typeface="Lora" pitchFamily="2" charset="77"/>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107733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23910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266887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2569135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1924864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BCD2D-52E2-D6CB-1864-AD4ED5A01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3A929-BC88-61ED-F5BF-9E358955A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D4824-72B5-0361-9E0A-6E9AA414AD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23F394-7BED-A041-AEB3-A2069888A665}"/>
              </a:ext>
            </a:extLst>
          </p:cNvPr>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578482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2817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What is the story:</a:t>
            </a:r>
          </a:p>
          <a:p>
            <a:endParaRPr lang="en-US" dirty="0">
              <a:latin typeface="+mn-lt"/>
            </a:endParaRPr>
          </a:p>
          <a:p>
            <a:pPr marL="171450" indent="-171450">
              <a:buFontTx/>
              <a:buChar char="-"/>
            </a:pPr>
            <a:r>
              <a:rPr lang="en-US" dirty="0">
                <a:effectLst/>
                <a:latin typeface="+mn-lt"/>
              </a:rPr>
              <a:t>I am using my grandkids and their obsessive love of snacks as inspiration for my upcoming Tech Presentation / Course at work. It will lay out a fictitious (but relatable) problem and the journey into building the flexible, scalable software that solves it.</a:t>
            </a:r>
          </a:p>
          <a:p>
            <a:pPr marL="171450" indent="-171450">
              <a:buFontTx/>
              <a:buChar char="-"/>
            </a:pPr>
            <a:r>
              <a:rPr lang="en-US" dirty="0">
                <a:latin typeface="+mn-lt"/>
              </a:rPr>
              <a:t>My grandkids are all about snacks. When they come to visit they immediately ask “Can I have a Snack?”</a:t>
            </a:r>
          </a:p>
          <a:p>
            <a:pPr marL="171450" indent="-171450">
              <a:buFontTx/>
              <a:buChar char="-"/>
            </a:pPr>
            <a:r>
              <a:rPr lang="en-US" dirty="0">
                <a:latin typeface="+mn-lt"/>
              </a:rPr>
              <a:t>The expectation is when they want snacks they get them – and I am a grand parent that gets to spoil them.</a:t>
            </a:r>
          </a:p>
          <a:p>
            <a:endParaRPr lang="en-US" dirty="0">
              <a:latin typeface="+mn-lt"/>
            </a:endParaRPr>
          </a:p>
          <a:p>
            <a:r>
              <a:rPr lang="en-US" dirty="0">
                <a:latin typeface="+mn-lt"/>
              </a:rPr>
              <a:t>…imagine if there was an online store filled with an unlimited supply that instantly show up at your house so you never have to worry about the drama of not having snacks.</a:t>
            </a:r>
          </a:p>
          <a:p>
            <a:endParaRPr lang="en-US" dirty="0">
              <a:latin typeface="+mn-lt"/>
            </a:endParaRPr>
          </a:p>
          <a:p>
            <a:r>
              <a:rPr lang="en-US" dirty="0">
                <a:latin typeface="+mn-lt"/>
              </a:rPr>
              <a:t>Welcome to “Snacks Unlimited”.</a:t>
            </a:r>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223426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166076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905613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Redpanda</a:t>
            </a:r>
            <a:r>
              <a:rPr lang="en-US" dirty="0"/>
              <a:t> is a streaming platform that is compatible with the Kafka protocol / APIs while eliminating the internal complexities of Kafka</a:t>
            </a:r>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4127318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211760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2804725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249469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198722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354335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360435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“cringe” because building software is NOT like building a house. “This guy does not know what he is talking about”.</a:t>
            </a:r>
          </a:p>
          <a:p>
            <a:endParaRPr lang="en-US" dirty="0"/>
          </a:p>
          <a:p>
            <a:r>
              <a:rPr lang="en-US" b="1" dirty="0"/>
              <a:t>I understand:</a:t>
            </a:r>
          </a:p>
          <a:p>
            <a:r>
              <a:rPr lang="en-US" dirty="0"/>
              <a:t>With software we can iterate on it, extend it, simplify it, complicate it. It is an evolving organism whose capabilities morph to meet continuously discovered requirements.</a:t>
            </a:r>
          </a:p>
          <a:p>
            <a:endParaRPr lang="en-US" dirty="0"/>
          </a:p>
          <a:p>
            <a:r>
              <a:rPr lang="en-US" b="1" dirty="0"/>
              <a:t>The point is:</a:t>
            </a:r>
          </a:p>
          <a:p>
            <a:r>
              <a:rPr lang="en-US" dirty="0"/>
              <a:t>Building is about the OUTCOME. Does the result meet expectations and is it fit for purpose? </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1097096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333045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 Snacks = Happy Snacking Faces</a:t>
            </a:r>
          </a:p>
          <a:p>
            <a:r>
              <a:rPr lang="en-US" dirty="0"/>
              <a:t>Kids – Snacks = Sad Little Monsters</a:t>
            </a:r>
          </a:p>
          <a:p>
            <a:endParaRPr lang="en-US" dirty="0"/>
          </a:p>
          <a:p>
            <a:r>
              <a:rPr lang="en-US" dirty="0"/>
              <a:t>Sam is a Snack Wizard. He is not a Mind Reader or a GPS. He needs to know WHO wants WHAT and WHERE.</a:t>
            </a:r>
          </a:p>
          <a:p>
            <a:endParaRPr lang="en-US" dirty="0"/>
          </a:p>
          <a:p>
            <a:r>
              <a:rPr lang="en-US" dirty="0"/>
              <a:t>He also not a Software Wizard.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help Sam get children what they want, where they want it, by building </a:t>
            </a:r>
            <a:r>
              <a:rPr lang="en-US" b="1" dirty="0"/>
              <a:t>Sam’s Snacks Unlimited Online Store </a:t>
            </a:r>
            <a:r>
              <a:rPr lang="en-US" b="0" dirty="0"/>
              <a:t>where Sam can fulfill every child’s demand for snacks.</a:t>
            </a:r>
            <a:endParaRPr lang="en-US" b="1"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38207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598515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MX" sz="1400"/>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endParaRPr lang="en-US"/>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jpattonassociates.com/story-mapping/" TargetMode="External"/><Relationship Id="rId13" Type="http://schemas.openxmlformats.org/officeDocument/2006/relationships/hyperlink" Target="https://www.oreilly.com/library/view/righting-software/9780136524007/" TargetMode="External"/><Relationship Id="rId3" Type="http://schemas.openxmlformats.org/officeDocument/2006/relationships/hyperlink" Target="https://github.com/improving-minnesota/demo-ordermgmt-cqrs-cdc" TargetMode="External"/><Relationship Id="rId7" Type="http://schemas.openxmlformats.org/officeDocument/2006/relationships/hyperlink" Target="https://www.eventstorming.com/" TargetMode="External"/><Relationship Id="rId12" Type="http://schemas.openxmlformats.org/officeDocument/2006/relationships/hyperlink" Target="https://en.wikipedia.org/wiki/4%2B1_architectural_view_model" TargetMode="External"/><Relationship Id="rId2" Type="http://schemas.openxmlformats.org/officeDocument/2006/relationships/notesSlide" Target="../notesSlides/notesSlide24.xml"/><Relationship Id="rId16" Type="http://schemas.openxmlformats.org/officeDocument/2006/relationships/hyperlink" Target="https://spring.io/projects/spring-modulith" TargetMode="External"/><Relationship Id="rId1" Type="http://schemas.openxmlformats.org/officeDocument/2006/relationships/slideLayout" Target="../slideLayouts/slideLayout3.xml"/><Relationship Id="rId6" Type="http://schemas.openxmlformats.org/officeDocument/2006/relationships/hyperlink" Target="https://eventmodeling.org/" TargetMode="External"/><Relationship Id="rId11" Type="http://schemas.openxmlformats.org/officeDocument/2006/relationships/hyperlink" Target="https://c4model.com/" TargetMode="External"/><Relationship Id="rId5" Type="http://schemas.openxmlformats.org/officeDocument/2006/relationships/hyperlink" Target="https://domainstorytelling.org/" TargetMode="External"/><Relationship Id="rId15" Type="http://schemas.openxmlformats.org/officeDocument/2006/relationships/hyperlink" Target="https://learning.oreilly.com/library/view/mastering-kafka-streams/9781492062486/" TargetMode="External"/><Relationship Id="rId10" Type="http://schemas.openxmlformats.org/officeDocument/2006/relationships/hyperlink" Target="https://learning.oreilly.com/library/view/learning-domain-driven-design/9781098100124/" TargetMode="External"/><Relationship Id="rId4" Type="http://schemas.openxmlformats.org/officeDocument/2006/relationships/hyperlink" Target="https://debezium.io/blog/2023/02/04/ddd-aggregates-via-cdc-cqrs-pipeline-using-kafka-and-debezium/" TargetMode="External"/><Relationship Id="rId9" Type="http://schemas.openxmlformats.org/officeDocument/2006/relationships/hyperlink" Target="https://www.amazon.com/Use-Case-Modeling-Kurt-Bittner/dp/0201709139" TargetMode="External"/><Relationship Id="rId14" Type="http://schemas.openxmlformats.org/officeDocument/2006/relationships/hyperlink" Target="https://www.manning.com/books/kafka-streams-in-action-second-edi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C77-DAF7-A8EF-776A-ABBD638B6450}"/>
              </a:ext>
            </a:extLst>
          </p:cNvPr>
          <p:cNvSpPr>
            <a:spLocks noGrp="1"/>
          </p:cNvSpPr>
          <p:nvPr>
            <p:ph type="ctrTitle"/>
          </p:nvPr>
        </p:nvSpPr>
        <p:spPr>
          <a:xfrm>
            <a:off x="891822" y="3234055"/>
            <a:ext cx="10182578" cy="631296"/>
          </a:xfrm>
        </p:spPr>
        <p:txBody>
          <a:bodyPr>
            <a:normAutofit/>
          </a:bodyPr>
          <a:lstStyle/>
          <a:p>
            <a:r>
              <a:rPr lang="en-US" dirty="0"/>
              <a:t>Improving U – A Solution Delivery Journey</a:t>
            </a:r>
          </a:p>
        </p:txBody>
      </p:sp>
      <p:sp>
        <p:nvSpPr>
          <p:cNvPr id="3" name="Subtitle 2">
            <a:extLst>
              <a:ext uri="{FF2B5EF4-FFF2-40B4-BE49-F238E27FC236}">
                <a16:creationId xmlns:a16="http://schemas.microsoft.com/office/drawing/2014/main" id="{ACE2AFBA-F218-C232-EF47-A18390B01CAE}"/>
              </a:ext>
            </a:extLst>
          </p:cNvPr>
          <p:cNvSpPr>
            <a:spLocks noGrp="1"/>
          </p:cNvSpPr>
          <p:nvPr>
            <p:ph type="subTitle" idx="1"/>
          </p:nvPr>
        </p:nvSpPr>
        <p:spPr>
          <a:xfrm>
            <a:off x="893276" y="3864877"/>
            <a:ext cx="9144000" cy="1537440"/>
          </a:xfrm>
        </p:spPr>
        <p:txBody>
          <a:bodyPr>
            <a:normAutofit/>
          </a:bodyPr>
          <a:lstStyle/>
          <a:p>
            <a:r>
              <a:rPr lang="en-US" b="1" dirty="0"/>
              <a:t>Building DDD Aggregates </a:t>
            </a:r>
            <a:r>
              <a:rPr lang="en-US" dirty="0"/>
              <a:t>with CQRS using CDC &amp; Kafka</a:t>
            </a:r>
          </a:p>
        </p:txBody>
      </p:sp>
      <p:pic>
        <p:nvPicPr>
          <p:cNvPr id="4" name="Picture 3">
            <a:extLst>
              <a:ext uri="{FF2B5EF4-FFF2-40B4-BE49-F238E27FC236}">
                <a16:creationId xmlns:a16="http://schemas.microsoft.com/office/drawing/2014/main" id="{529526EA-3774-1201-6052-D1E636FC8DBF}"/>
              </a:ext>
            </a:extLst>
          </p:cNvPr>
          <p:cNvPicPr>
            <a:picLocks noChangeAspect="1"/>
          </p:cNvPicPr>
          <p:nvPr/>
        </p:nvPicPr>
        <p:blipFill>
          <a:blip r:embed="rId3"/>
          <a:stretch>
            <a:fillRect/>
          </a:stretch>
        </p:blipFill>
        <p:spPr>
          <a:xfrm>
            <a:off x="10037276" y="240493"/>
            <a:ext cx="1778772" cy="1785434"/>
          </a:xfrm>
          <a:prstGeom prst="rect">
            <a:avLst/>
          </a:prstGeom>
        </p:spPr>
      </p:pic>
      <p:sp>
        <p:nvSpPr>
          <p:cNvPr id="5" name="TextBox 4">
            <a:extLst>
              <a:ext uri="{FF2B5EF4-FFF2-40B4-BE49-F238E27FC236}">
                <a16:creationId xmlns:a16="http://schemas.microsoft.com/office/drawing/2014/main" id="{B377B5B3-069B-8312-04A2-FBC7900C1F0D}"/>
              </a:ext>
            </a:extLst>
          </p:cNvPr>
          <p:cNvSpPr txBox="1"/>
          <p:nvPr/>
        </p:nvSpPr>
        <p:spPr>
          <a:xfrm>
            <a:off x="9768332" y="2025927"/>
            <a:ext cx="2316660" cy="369332"/>
          </a:xfrm>
          <a:prstGeom prst="rect">
            <a:avLst/>
          </a:prstGeom>
          <a:noFill/>
        </p:spPr>
        <p:txBody>
          <a:bodyPr wrap="none" rtlCol="0">
            <a:spAutoFit/>
          </a:bodyPr>
          <a:lstStyle/>
          <a:p>
            <a:r>
              <a:rPr lang="en-US" dirty="0"/>
              <a:t>Check it out on GitHub</a:t>
            </a:r>
          </a:p>
        </p:txBody>
      </p:sp>
    </p:spTree>
    <p:extLst>
      <p:ext uri="{BB962C8B-B14F-4D97-AF65-F5344CB8AC3E}">
        <p14:creationId xmlns:p14="http://schemas.microsoft.com/office/powerpoint/2010/main" val="42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6" y="23499"/>
            <a:ext cx="8303371" cy="499483"/>
          </a:xfrm>
        </p:spPr>
        <p:txBody>
          <a:bodyPr>
            <a:normAutofit fontScale="90000"/>
          </a:bodyPr>
          <a:lstStyle/>
          <a:p>
            <a:r>
              <a:rPr lang="en-US" dirty="0">
                <a:latin typeface="Poppins"/>
                <a:cs typeface="Poppins"/>
              </a:rPr>
              <a:t>“Tell the Story” - Event Model Blueprinting</a:t>
            </a:r>
            <a:endParaRPr lang="en-US" dirty="0"/>
          </a:p>
        </p:txBody>
      </p:sp>
      <p:pic>
        <p:nvPicPr>
          <p:cNvPr id="1026" name="Picture 2">
            <a:extLst>
              <a:ext uri="{FF2B5EF4-FFF2-40B4-BE49-F238E27FC236}">
                <a16:creationId xmlns:a16="http://schemas.microsoft.com/office/drawing/2014/main" id="{742C8AC8-8C12-9171-BE8B-CE3A19B8E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599" y="595106"/>
            <a:ext cx="692794"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759ED2-08D7-2058-CCB6-D6304C43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514"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6C15D8-5B46-2618-B379-B7C921D2A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0429"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CD20C6-51D4-58C8-CE64-064723AA3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852" y="95623"/>
            <a:ext cx="1309455" cy="4994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62E5617-9A80-AFAB-DC20-94B855251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24002" y="90614"/>
            <a:ext cx="453477" cy="5224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CE20B34-9C64-099F-E1D8-E6ACDB02EF84}"/>
              </a:ext>
            </a:extLst>
          </p:cNvPr>
          <p:cNvPicPr>
            <a:picLocks noChangeAspect="1"/>
          </p:cNvPicPr>
          <p:nvPr/>
        </p:nvPicPr>
        <p:blipFill>
          <a:blip r:embed="rId8"/>
          <a:stretch>
            <a:fillRect/>
          </a:stretch>
        </p:blipFill>
        <p:spPr>
          <a:xfrm>
            <a:off x="9116565" y="147367"/>
            <a:ext cx="1118939" cy="1106175"/>
          </a:xfrm>
          <a:prstGeom prst="rect">
            <a:avLst/>
          </a:prstGeom>
        </p:spPr>
      </p:pic>
      <p:pic>
        <p:nvPicPr>
          <p:cNvPr id="1038" name="Picture 14">
            <a:extLst>
              <a:ext uri="{FF2B5EF4-FFF2-40B4-BE49-F238E27FC236}">
                <a16:creationId xmlns:a16="http://schemas.microsoft.com/office/drawing/2014/main" id="{06299872-0ACA-9229-BB2C-A7980E2787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9314" y="663022"/>
            <a:ext cx="7481293" cy="61630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7E84EB1-B7D2-AC59-04D9-55514D4C28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6064" y="1007217"/>
            <a:ext cx="2785374" cy="23473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0CE9578-F5B6-B4F5-C8C5-C6E432C453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2174" y="2654520"/>
            <a:ext cx="2337559" cy="28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BF4033D-6093-95F3-8236-A02DD92298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7454" y="2619105"/>
            <a:ext cx="1573958" cy="287793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3808F8D-13A5-A01C-A1DF-50A95D8058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6534" y="795845"/>
            <a:ext cx="2990955" cy="561047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DB53DD78-E9F4-CFEA-CA9B-38949BF469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9738" y="5638721"/>
            <a:ext cx="402857" cy="4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blinds(horizontal)">
                                      <p:cBhvr>
                                        <p:cTn id="7" dur="500"/>
                                        <p:tgtEl>
                                          <p:spTgt spid="1038"/>
                                        </p:tgtEl>
                                      </p:cBhvr>
                                    </p:animEffect>
                                  </p:childTnLst>
                                </p:cTn>
                              </p:par>
                              <p:par>
                                <p:cTn id="8" presetID="3" presetClass="entr" presetSubtype="10" fill="hold" nodeType="withEffect">
                                  <p:stCondLst>
                                    <p:cond delay="0"/>
                                  </p:stCondLst>
                                  <p:childTnLst>
                                    <p:set>
                                      <p:cBhvr>
                                        <p:cTn id="9" dur="1" fill="hold">
                                          <p:stCondLst>
                                            <p:cond delay="0"/>
                                          </p:stCondLst>
                                        </p:cTn>
                                        <p:tgtEl>
                                          <p:spTgt spid="1054"/>
                                        </p:tgtEl>
                                        <p:attrNameLst>
                                          <p:attrName>style.visibility</p:attrName>
                                        </p:attrNameLst>
                                      </p:cBhvr>
                                      <p:to>
                                        <p:strVal val="visible"/>
                                      </p:to>
                                    </p:set>
                                    <p:animEffect transition="in" filter="blinds(horizontal)">
                                      <p:cBhvr>
                                        <p:cTn id="10" dur="500"/>
                                        <p:tgtEl>
                                          <p:spTgt spid="10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blinds(horizontal)">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42"/>
                                        </p:tgtEl>
                                        <p:attrNameLst>
                                          <p:attrName>style.visibility</p:attrName>
                                        </p:attrNameLst>
                                      </p:cBhvr>
                                      <p:to>
                                        <p:strVal val="visible"/>
                                      </p:to>
                                    </p:set>
                                    <p:animEffect transition="in" filter="blinds(horizontal)">
                                      <p:cBhvr>
                                        <p:cTn id="20" dur="500"/>
                                        <p:tgtEl>
                                          <p:spTgt spid="104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44"/>
                                        </p:tgtEl>
                                        <p:attrNameLst>
                                          <p:attrName>style.visibility</p:attrName>
                                        </p:attrNameLst>
                                      </p:cBhvr>
                                      <p:to>
                                        <p:strVal val="visible"/>
                                      </p:to>
                                    </p:set>
                                    <p:animEffect transition="in" filter="blinds(horizontal)">
                                      <p:cBhvr>
                                        <p:cTn id="25" dur="500"/>
                                        <p:tgtEl>
                                          <p:spTgt spid="104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2"/>
                                        </p:tgtEl>
                                        <p:attrNameLst>
                                          <p:attrName>style.visibility</p:attrName>
                                        </p:attrNameLst>
                                      </p:cBhvr>
                                      <p:to>
                                        <p:strVal val="visible"/>
                                      </p:to>
                                    </p:set>
                                    <p:animEffect transition="in" filter="blinds(horizontal)">
                                      <p:cBhvr>
                                        <p:cTn id="30"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“Elaborate the Story” - Other Methods</a:t>
            </a:r>
            <a:endParaRPr lang="en-US" dirty="0"/>
          </a:p>
        </p:txBody>
      </p:sp>
      <p:pic>
        <p:nvPicPr>
          <p:cNvPr id="4" name="Picture 3">
            <a:extLst>
              <a:ext uri="{FF2B5EF4-FFF2-40B4-BE49-F238E27FC236}">
                <a16:creationId xmlns:a16="http://schemas.microsoft.com/office/drawing/2014/main" id="{9366BEA0-E900-E8A9-F68E-0A273E30BCFF}"/>
              </a:ext>
            </a:extLst>
          </p:cNvPr>
          <p:cNvPicPr>
            <a:picLocks noChangeAspect="1"/>
          </p:cNvPicPr>
          <p:nvPr/>
        </p:nvPicPr>
        <p:blipFill>
          <a:blip r:embed="rId3"/>
          <a:stretch>
            <a:fillRect/>
          </a:stretch>
        </p:blipFill>
        <p:spPr>
          <a:xfrm>
            <a:off x="9118104" y="2458430"/>
            <a:ext cx="2320025" cy="2293561"/>
          </a:xfrm>
          <a:prstGeom prst="rect">
            <a:avLst/>
          </a:prstGeom>
        </p:spPr>
      </p:pic>
      <p:sp>
        <p:nvSpPr>
          <p:cNvPr id="5" name="TextBox 4">
            <a:extLst>
              <a:ext uri="{FF2B5EF4-FFF2-40B4-BE49-F238E27FC236}">
                <a16:creationId xmlns:a16="http://schemas.microsoft.com/office/drawing/2014/main" id="{28153CEA-559B-514B-0F6F-32B376BA8479}"/>
              </a:ext>
            </a:extLst>
          </p:cNvPr>
          <p:cNvSpPr txBox="1"/>
          <p:nvPr/>
        </p:nvSpPr>
        <p:spPr>
          <a:xfrm>
            <a:off x="8735868" y="5005684"/>
            <a:ext cx="3084498" cy="646331"/>
          </a:xfrm>
          <a:prstGeom prst="rect">
            <a:avLst/>
          </a:prstGeom>
          <a:noFill/>
        </p:spPr>
        <p:txBody>
          <a:bodyPr wrap="none" rtlCol="0">
            <a:spAutoFit/>
          </a:bodyPr>
          <a:lstStyle/>
          <a:p>
            <a:pPr algn="ctr"/>
            <a:r>
              <a:rPr lang="en-US" dirty="0">
                <a:latin typeface="Comic Sans MS" panose="030F0902030302020204" pitchFamily="66" charset="0"/>
              </a:rPr>
              <a:t>Event Storming</a:t>
            </a:r>
          </a:p>
          <a:p>
            <a:pPr algn="ctr"/>
            <a:r>
              <a:rPr lang="en-US" dirty="0">
                <a:latin typeface="Comic Sans MS" panose="030F0902030302020204" pitchFamily="66" charset="0"/>
              </a:rPr>
              <a:t>“next level” event modeling</a:t>
            </a:r>
          </a:p>
        </p:txBody>
      </p:sp>
      <p:pic>
        <p:nvPicPr>
          <p:cNvPr id="6" name="Picture 5">
            <a:extLst>
              <a:ext uri="{FF2B5EF4-FFF2-40B4-BE49-F238E27FC236}">
                <a16:creationId xmlns:a16="http://schemas.microsoft.com/office/drawing/2014/main" id="{C0014668-36B7-3A9E-2F99-2CBFB0F77A80}"/>
              </a:ext>
            </a:extLst>
          </p:cNvPr>
          <p:cNvPicPr>
            <a:picLocks noChangeAspect="1"/>
          </p:cNvPicPr>
          <p:nvPr/>
        </p:nvPicPr>
        <p:blipFill>
          <a:blip r:embed="rId4"/>
          <a:stretch>
            <a:fillRect/>
          </a:stretch>
        </p:blipFill>
        <p:spPr>
          <a:xfrm>
            <a:off x="9118103" y="1036070"/>
            <a:ext cx="2320025" cy="1203787"/>
          </a:xfrm>
          <a:prstGeom prst="rect">
            <a:avLst/>
          </a:prstGeom>
        </p:spPr>
      </p:pic>
      <p:pic>
        <p:nvPicPr>
          <p:cNvPr id="7" name="Picture 6">
            <a:extLst>
              <a:ext uri="{FF2B5EF4-FFF2-40B4-BE49-F238E27FC236}">
                <a16:creationId xmlns:a16="http://schemas.microsoft.com/office/drawing/2014/main" id="{3D5FAC9B-A132-7E17-A5FF-99BC433B0D6B}"/>
              </a:ext>
            </a:extLst>
          </p:cNvPr>
          <p:cNvPicPr>
            <a:picLocks noChangeAspect="1"/>
          </p:cNvPicPr>
          <p:nvPr/>
        </p:nvPicPr>
        <p:blipFill>
          <a:blip r:embed="rId5"/>
          <a:stretch>
            <a:fillRect/>
          </a:stretch>
        </p:blipFill>
        <p:spPr>
          <a:xfrm>
            <a:off x="588917" y="2458430"/>
            <a:ext cx="2320024" cy="2293859"/>
          </a:xfrm>
          <a:prstGeom prst="rect">
            <a:avLst/>
          </a:prstGeom>
        </p:spPr>
      </p:pic>
      <p:sp>
        <p:nvSpPr>
          <p:cNvPr id="8" name="TextBox 7">
            <a:extLst>
              <a:ext uri="{FF2B5EF4-FFF2-40B4-BE49-F238E27FC236}">
                <a16:creationId xmlns:a16="http://schemas.microsoft.com/office/drawing/2014/main" id="{97DE98D0-961B-00DD-D43A-1CCD8AB8DF41}"/>
              </a:ext>
            </a:extLst>
          </p:cNvPr>
          <p:cNvSpPr txBox="1"/>
          <p:nvPr/>
        </p:nvSpPr>
        <p:spPr>
          <a:xfrm>
            <a:off x="598458" y="5144184"/>
            <a:ext cx="2339103" cy="369332"/>
          </a:xfrm>
          <a:prstGeom prst="rect">
            <a:avLst/>
          </a:prstGeom>
          <a:noFill/>
        </p:spPr>
        <p:txBody>
          <a:bodyPr wrap="none" rtlCol="0">
            <a:spAutoFit/>
          </a:bodyPr>
          <a:lstStyle/>
          <a:p>
            <a:pPr algn="ctr"/>
            <a:r>
              <a:rPr lang="en-US" dirty="0">
                <a:latin typeface="Comic Sans MS" panose="030F0902030302020204" pitchFamily="66" charset="0"/>
              </a:rPr>
              <a:t>User Story Mapping</a:t>
            </a:r>
          </a:p>
        </p:txBody>
      </p:sp>
      <p:pic>
        <p:nvPicPr>
          <p:cNvPr id="9" name="Picture 8">
            <a:extLst>
              <a:ext uri="{FF2B5EF4-FFF2-40B4-BE49-F238E27FC236}">
                <a16:creationId xmlns:a16="http://schemas.microsoft.com/office/drawing/2014/main" id="{A76A625A-957E-97FB-725C-85D6F80A3C4B}"/>
              </a:ext>
            </a:extLst>
          </p:cNvPr>
          <p:cNvPicPr>
            <a:picLocks noChangeAspect="1"/>
          </p:cNvPicPr>
          <p:nvPr/>
        </p:nvPicPr>
        <p:blipFill>
          <a:blip r:embed="rId6"/>
          <a:stretch>
            <a:fillRect/>
          </a:stretch>
        </p:blipFill>
        <p:spPr>
          <a:xfrm>
            <a:off x="607996" y="995220"/>
            <a:ext cx="2320024" cy="1244637"/>
          </a:xfrm>
          <a:prstGeom prst="rect">
            <a:avLst/>
          </a:prstGeom>
        </p:spPr>
      </p:pic>
      <p:pic>
        <p:nvPicPr>
          <p:cNvPr id="10" name="Picture 9">
            <a:extLst>
              <a:ext uri="{FF2B5EF4-FFF2-40B4-BE49-F238E27FC236}">
                <a16:creationId xmlns:a16="http://schemas.microsoft.com/office/drawing/2014/main" id="{78BE8B5D-2991-13AB-58DF-857C87C99EA4}"/>
              </a:ext>
            </a:extLst>
          </p:cNvPr>
          <p:cNvPicPr>
            <a:picLocks noChangeAspect="1"/>
          </p:cNvPicPr>
          <p:nvPr/>
        </p:nvPicPr>
        <p:blipFill>
          <a:blip r:embed="rId7"/>
          <a:stretch>
            <a:fillRect/>
          </a:stretch>
        </p:blipFill>
        <p:spPr>
          <a:xfrm>
            <a:off x="4935987" y="2458430"/>
            <a:ext cx="2320024" cy="2302964"/>
          </a:xfrm>
          <a:prstGeom prst="rect">
            <a:avLst/>
          </a:prstGeom>
        </p:spPr>
      </p:pic>
      <p:pic>
        <p:nvPicPr>
          <p:cNvPr id="11" name="Picture 10">
            <a:extLst>
              <a:ext uri="{FF2B5EF4-FFF2-40B4-BE49-F238E27FC236}">
                <a16:creationId xmlns:a16="http://schemas.microsoft.com/office/drawing/2014/main" id="{AE73A079-D96A-67F9-93CF-AF4900F692F8}"/>
              </a:ext>
            </a:extLst>
          </p:cNvPr>
          <p:cNvPicPr>
            <a:picLocks noChangeAspect="1"/>
          </p:cNvPicPr>
          <p:nvPr/>
        </p:nvPicPr>
        <p:blipFill>
          <a:blip r:embed="rId8"/>
          <a:stretch>
            <a:fillRect/>
          </a:stretch>
        </p:blipFill>
        <p:spPr>
          <a:xfrm>
            <a:off x="4935987" y="1036071"/>
            <a:ext cx="2320025" cy="1203786"/>
          </a:xfrm>
          <a:prstGeom prst="rect">
            <a:avLst/>
          </a:prstGeom>
        </p:spPr>
      </p:pic>
      <p:sp>
        <p:nvSpPr>
          <p:cNvPr id="12" name="TextBox 11">
            <a:extLst>
              <a:ext uri="{FF2B5EF4-FFF2-40B4-BE49-F238E27FC236}">
                <a16:creationId xmlns:a16="http://schemas.microsoft.com/office/drawing/2014/main" id="{62BB9A97-C7D8-3537-988B-13B9BCD78D54}"/>
              </a:ext>
            </a:extLst>
          </p:cNvPr>
          <p:cNvSpPr txBox="1"/>
          <p:nvPr/>
        </p:nvSpPr>
        <p:spPr>
          <a:xfrm>
            <a:off x="5003391" y="5144184"/>
            <a:ext cx="2185215" cy="369332"/>
          </a:xfrm>
          <a:prstGeom prst="rect">
            <a:avLst/>
          </a:prstGeom>
          <a:noFill/>
        </p:spPr>
        <p:txBody>
          <a:bodyPr wrap="none" rtlCol="0">
            <a:spAutoFit/>
          </a:bodyPr>
          <a:lstStyle/>
          <a:p>
            <a:pPr algn="ctr"/>
            <a:r>
              <a:rPr lang="en-US" dirty="0">
                <a:latin typeface="Comic Sans MS" panose="030F0902030302020204" pitchFamily="66" charset="0"/>
              </a:rPr>
              <a:t>Use Case Modeling</a:t>
            </a:r>
          </a:p>
        </p:txBody>
      </p:sp>
    </p:spTree>
    <p:extLst>
      <p:ext uri="{BB962C8B-B14F-4D97-AF65-F5344CB8AC3E}">
        <p14:creationId xmlns:p14="http://schemas.microsoft.com/office/powerpoint/2010/main" val="216078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The Solution – Design, Develop, Demo</a:t>
            </a:r>
            <a:endParaRPr lang="en-US" dirty="0"/>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DDD to Architecture to Code to Demo</a:t>
            </a:r>
          </a:p>
        </p:txBody>
      </p:sp>
    </p:spTree>
    <p:extLst>
      <p:ext uri="{BB962C8B-B14F-4D97-AF65-F5344CB8AC3E}">
        <p14:creationId xmlns:p14="http://schemas.microsoft.com/office/powerpoint/2010/main" val="182136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B531E-8A62-BB18-DFE4-F5AB4845B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43" y="1093417"/>
            <a:ext cx="5905431" cy="23357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9E21B0-A887-A13D-1526-0D352C84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85271"/>
            <a:ext cx="8705850" cy="2012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DDD Context Map</a:t>
            </a:r>
            <a:endParaRPr lang="en-US" dirty="0"/>
          </a:p>
        </p:txBody>
      </p:sp>
      <p:pic>
        <p:nvPicPr>
          <p:cNvPr id="1028" name="Picture 4">
            <a:extLst>
              <a:ext uri="{FF2B5EF4-FFF2-40B4-BE49-F238E27FC236}">
                <a16:creationId xmlns:a16="http://schemas.microsoft.com/office/drawing/2014/main" id="{89ED3B64-9F02-901B-E6D3-E88FE44AB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18" y="4240094"/>
            <a:ext cx="3474484" cy="1976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3F81EE-D52F-CADF-8BC6-A536D5293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102" y="4197754"/>
            <a:ext cx="3548912" cy="20188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8AE1927-33FE-9B33-D529-47ABDED1A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832" y="3244522"/>
            <a:ext cx="1971242" cy="1199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ABA9A1D-A379-00AE-E064-60943B8F2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781" y="3244522"/>
            <a:ext cx="1899683" cy="11381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3D89CD-2FA2-E00C-E794-33BBE9AFB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3033" y="5475138"/>
            <a:ext cx="1601732" cy="9515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A64A95B-57A6-4E8A-FA50-77B7C5777E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6336" y="3266620"/>
            <a:ext cx="536045" cy="2355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E7E459C-88E7-F15F-C2C9-3B66181FA4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2712" y="1616573"/>
            <a:ext cx="5601436" cy="1300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D325A1-C1F4-2EA8-5231-B2B52CA5AAF6}"/>
              </a:ext>
            </a:extLst>
          </p:cNvPr>
          <p:cNvPicPr>
            <a:picLocks noChangeAspect="1"/>
          </p:cNvPicPr>
          <p:nvPr/>
        </p:nvPicPr>
        <p:blipFill>
          <a:blip r:embed="rId12"/>
          <a:stretch>
            <a:fillRect/>
          </a:stretch>
        </p:blipFill>
        <p:spPr>
          <a:xfrm>
            <a:off x="6782500" y="4847045"/>
            <a:ext cx="515429" cy="788763"/>
          </a:xfrm>
          <a:prstGeom prst="rect">
            <a:avLst/>
          </a:prstGeom>
        </p:spPr>
      </p:pic>
    </p:spTree>
    <p:extLst>
      <p:ext uri="{BB962C8B-B14F-4D97-AF65-F5344CB8AC3E}">
        <p14:creationId xmlns:p14="http://schemas.microsoft.com/office/powerpoint/2010/main" val="6262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blinds(horizontal)">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blinds(horizontal)">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linds(horizontal)">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4836"/>
            <a:ext cx="11255022" cy="667808"/>
          </a:xfrm>
        </p:spPr>
        <p:txBody>
          <a:bodyPr/>
          <a:lstStyle/>
          <a:p>
            <a:r>
              <a:rPr lang="en-US" dirty="0">
                <a:latin typeface="Poppins"/>
                <a:cs typeface="Poppins"/>
              </a:rPr>
              <a:t>Tactical Design – Decision Tree</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1705081" y="867742"/>
            <a:ext cx="8781837" cy="386900"/>
          </a:xfrm>
        </p:spPr>
        <p:txBody>
          <a:bodyPr vert="horz" lIns="91440" tIns="45720" rIns="91440" bIns="45720" rtlCol="0" anchor="t">
            <a:normAutofit/>
          </a:bodyPr>
          <a:lstStyle/>
          <a:p>
            <a:r>
              <a:rPr lang="en-US" dirty="0">
                <a:latin typeface="Open Sans"/>
                <a:ea typeface="Open Sans"/>
                <a:cs typeface="Khula"/>
              </a:rPr>
              <a:t>* These are heuristics not hard rules. There is an exception to every rule. Context helps drive decisions.</a:t>
            </a: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2050" name="Picture 2" descr="Tactical design decision tree">
            <a:extLst>
              <a:ext uri="{FF2B5EF4-FFF2-40B4-BE49-F238E27FC236}">
                <a16:creationId xmlns:a16="http://schemas.microsoft.com/office/drawing/2014/main" id="{E92428E7-FBBA-7B9C-CEDD-F1DF4C197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9" y="1349739"/>
            <a:ext cx="4961204" cy="489547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C0815167-AE21-2A7B-E878-F948C4E0B80E}"/>
              </a:ext>
            </a:extLst>
          </p:cNvPr>
          <p:cNvSpPr/>
          <p:nvPr/>
        </p:nvSpPr>
        <p:spPr>
          <a:xfrm>
            <a:off x="4861806" y="2227076"/>
            <a:ext cx="2468383" cy="23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F0546A01-B267-BD31-6FA1-5366A83DEAFA}"/>
              </a:ext>
            </a:extLst>
          </p:cNvPr>
          <p:cNvSpPr txBox="1">
            <a:spLocks/>
          </p:cNvSpPr>
          <p:nvPr/>
        </p:nvSpPr>
        <p:spPr>
          <a:xfrm>
            <a:off x="7591647" y="1349739"/>
            <a:ext cx="4536557" cy="4895477"/>
          </a:xfrm>
          <a:prstGeom prst="rect">
            <a:avLst/>
          </a:prstGeom>
          <a:ln w="22225">
            <a:solidFill>
              <a:schemeClr val="accent1"/>
            </a:solid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solidFill>
                  <a:schemeClr val="accent2"/>
                </a:solidFill>
                <a:latin typeface="Open Sans"/>
                <a:ea typeface="Open Sans"/>
                <a:cs typeface="Khula"/>
              </a:rPr>
              <a:t>Snacks Unlimited - Order Management</a:t>
            </a:r>
            <a:br>
              <a:rPr lang="en-US" sz="1800" b="1" dirty="0">
                <a:latin typeface="Open Sans"/>
                <a:ea typeface="Open Sans"/>
                <a:cs typeface="Khula"/>
              </a:rPr>
            </a:br>
            <a:endParaRPr lang="en-US" sz="1800" b="1" dirty="0">
              <a:latin typeface="Open Sans"/>
              <a:ea typeface="Open Sans"/>
              <a:cs typeface="Khula"/>
            </a:endParaRPr>
          </a:p>
          <a:p>
            <a:r>
              <a:rPr lang="en-US" b="1" dirty="0">
                <a:solidFill>
                  <a:schemeClr val="accent2"/>
                </a:solidFill>
                <a:latin typeface="Open Sans"/>
                <a:ea typeface="Open Sans"/>
                <a:cs typeface="Khula"/>
              </a:rPr>
              <a:t>Sub-domain:</a:t>
            </a:r>
            <a:r>
              <a:rPr lang="en-US" b="1" dirty="0">
                <a:latin typeface="Open Sans"/>
                <a:ea typeface="Open Sans"/>
                <a:cs typeface="Khula"/>
              </a:rPr>
              <a:t> </a:t>
            </a:r>
            <a:r>
              <a:rPr lang="en-US" dirty="0">
                <a:latin typeface="Open Sans"/>
                <a:ea typeface="Open Sans"/>
                <a:cs typeface="Khula"/>
              </a:rPr>
              <a:t>Supporting</a:t>
            </a:r>
          </a:p>
          <a:p>
            <a:r>
              <a:rPr lang="en-US" b="1" dirty="0">
                <a:solidFill>
                  <a:schemeClr val="accent2"/>
                </a:solidFill>
                <a:latin typeface="Open Sans"/>
                <a:ea typeface="Open Sans"/>
                <a:cs typeface="Khula"/>
              </a:rPr>
              <a:t>Decision: </a:t>
            </a:r>
            <a:br>
              <a:rPr lang="en-US" b="1" dirty="0">
                <a:solidFill>
                  <a:schemeClr val="accent2"/>
                </a:solidFill>
                <a:latin typeface="Open Sans"/>
                <a:ea typeface="Open Sans"/>
                <a:cs typeface="Khula"/>
              </a:rPr>
            </a:br>
            <a:r>
              <a:rPr lang="en-US" dirty="0">
                <a:solidFill>
                  <a:schemeClr val="tx1"/>
                </a:solidFill>
                <a:latin typeface="Open Sans"/>
                <a:ea typeface="Open Sans"/>
                <a:cs typeface="Khula"/>
              </a:rPr>
              <a:t>Use </a:t>
            </a:r>
            <a:r>
              <a:rPr lang="en-US" i="1" dirty="0">
                <a:solidFill>
                  <a:schemeClr val="tx1"/>
                </a:solidFill>
                <a:latin typeface="Open Sans"/>
                <a:ea typeface="Open Sans"/>
                <a:cs typeface="Khula"/>
              </a:rPr>
              <a:t>domain model pattern </a:t>
            </a:r>
            <a:r>
              <a:rPr lang="en-US" dirty="0">
                <a:solidFill>
                  <a:schemeClr val="tx1"/>
                </a:solidFill>
                <a:latin typeface="Open Sans"/>
                <a:ea typeface="Open Sans"/>
                <a:cs typeface="Khula"/>
              </a:rPr>
              <a:t>and </a:t>
            </a:r>
            <a:r>
              <a:rPr lang="en-US" i="1" dirty="0">
                <a:solidFill>
                  <a:schemeClr val="tx1"/>
                </a:solidFill>
                <a:latin typeface="Open Sans"/>
                <a:ea typeface="Open Sans"/>
                <a:cs typeface="Khula"/>
              </a:rPr>
              <a:t>CQRS architectural pattern</a:t>
            </a:r>
            <a:r>
              <a:rPr lang="en-US" dirty="0">
                <a:solidFill>
                  <a:schemeClr val="tx1"/>
                </a:solidFill>
                <a:latin typeface="Open Sans"/>
                <a:ea typeface="Open Sans"/>
                <a:cs typeface="Khula"/>
              </a:rPr>
              <a:t>.</a:t>
            </a:r>
          </a:p>
          <a:p>
            <a:r>
              <a:rPr lang="en-US" b="1" dirty="0">
                <a:solidFill>
                  <a:schemeClr val="accent2"/>
                </a:solidFill>
                <a:latin typeface="Open Sans"/>
                <a:ea typeface="Open Sans"/>
                <a:cs typeface="Khula"/>
              </a:rPr>
              <a:t>Why: </a:t>
            </a:r>
          </a:p>
          <a:p>
            <a:pPr marL="285750" indent="-285750">
              <a:buFontTx/>
              <a:buChar char="-"/>
            </a:pPr>
            <a:r>
              <a:rPr lang="en-US" dirty="0">
                <a:solidFill>
                  <a:schemeClr val="tx1"/>
                </a:solidFill>
                <a:latin typeface="Open Sans"/>
                <a:ea typeface="Open Sans"/>
                <a:cs typeface="Khula"/>
              </a:rPr>
              <a:t>Quickly scale taking order commands from hungry snackers</a:t>
            </a:r>
          </a:p>
          <a:p>
            <a:pPr marL="285750" indent="-285750">
              <a:buFontTx/>
              <a:buChar char="-"/>
            </a:pPr>
            <a:r>
              <a:rPr lang="en-US" dirty="0">
                <a:solidFill>
                  <a:schemeClr val="tx1"/>
                </a:solidFill>
                <a:latin typeface="Open Sans"/>
                <a:ea typeface="Open Sans"/>
                <a:cs typeface="Khula"/>
              </a:rPr>
              <a:t>Different persistent models to optimize handling snack order commands AND fulfilling snack customer orders</a:t>
            </a:r>
          </a:p>
          <a:p>
            <a:r>
              <a:rPr lang="en-US" b="1" dirty="0">
                <a:solidFill>
                  <a:schemeClr val="accent2"/>
                </a:solidFill>
                <a:latin typeface="Open Sans"/>
                <a:ea typeface="Open Sans"/>
                <a:cs typeface="Khula"/>
              </a:rPr>
              <a:t>Solution:</a:t>
            </a:r>
          </a:p>
          <a:p>
            <a:pPr marL="285750" indent="-285750">
              <a:buFontTx/>
              <a:buChar char="-"/>
            </a:pPr>
            <a:r>
              <a:rPr lang="en-US" dirty="0">
                <a:solidFill>
                  <a:schemeClr val="tx1"/>
                </a:solidFill>
                <a:latin typeface="Open Sans"/>
                <a:ea typeface="Open Sans"/>
                <a:cs typeface="Khula"/>
              </a:rPr>
              <a:t>Components: </a:t>
            </a:r>
            <a:br>
              <a:rPr lang="en-US" dirty="0">
                <a:solidFill>
                  <a:schemeClr val="tx1"/>
                </a:solidFill>
                <a:latin typeface="Open Sans"/>
                <a:ea typeface="Open Sans"/>
                <a:cs typeface="Khula"/>
              </a:rPr>
            </a:br>
            <a:r>
              <a:rPr lang="en-US" i="1" dirty="0">
                <a:solidFill>
                  <a:schemeClr val="tx1"/>
                </a:solidFill>
                <a:latin typeface="Open Sans"/>
                <a:ea typeface="Open Sans"/>
                <a:cs typeface="Khula"/>
              </a:rPr>
              <a:t>snack-order-commands (commands/writes)</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snack-customer-orders (query/read)</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snack-order-processor (DDD Aggregates)</a:t>
            </a:r>
            <a:endParaRPr lang="en-US" dirty="0">
              <a:solidFill>
                <a:schemeClr val="tx1"/>
              </a:solidFill>
              <a:latin typeface="Open Sans"/>
              <a:ea typeface="Open Sans"/>
              <a:cs typeface="Khula"/>
            </a:endParaRPr>
          </a:p>
          <a:p>
            <a:pPr marL="285750" indent="-285750">
              <a:buFontTx/>
              <a:buChar char="-"/>
            </a:pPr>
            <a:r>
              <a:rPr lang="en-US" dirty="0">
                <a:solidFill>
                  <a:schemeClr val="tx1"/>
                </a:solidFill>
                <a:latin typeface="Open Sans"/>
                <a:ea typeface="Open Sans"/>
                <a:cs typeface="Khula"/>
              </a:rPr>
              <a:t>Tech Stack: </a:t>
            </a:r>
            <a:br>
              <a:rPr lang="en-US" dirty="0">
                <a:solidFill>
                  <a:schemeClr val="tx1"/>
                </a:solidFill>
                <a:latin typeface="Open Sans"/>
                <a:ea typeface="Open Sans"/>
                <a:cs typeface="Khula"/>
              </a:rPr>
            </a:br>
            <a:r>
              <a:rPr lang="en-US" dirty="0">
                <a:solidFill>
                  <a:schemeClr val="tx1"/>
                </a:solidFill>
                <a:latin typeface="Open Sans"/>
                <a:ea typeface="Open Sans"/>
                <a:cs typeface="Khula"/>
              </a:rPr>
              <a:t>Kafka, </a:t>
            </a:r>
            <a:r>
              <a:rPr lang="en-US" dirty="0" err="1">
                <a:solidFill>
                  <a:schemeClr val="tx1"/>
                </a:solidFill>
                <a:latin typeface="Open Sans"/>
                <a:ea typeface="Open Sans"/>
                <a:cs typeface="Khula"/>
              </a:rPr>
              <a:t>Debezium</a:t>
            </a:r>
            <a:r>
              <a:rPr lang="en-US" dirty="0">
                <a:solidFill>
                  <a:schemeClr val="tx1"/>
                </a:solidFill>
                <a:latin typeface="Open Sans"/>
                <a:ea typeface="Open Sans"/>
                <a:cs typeface="Khula"/>
              </a:rPr>
              <a:t> CDC, and Kafka Streams OR Flink SQL to decouple </a:t>
            </a:r>
            <a:r>
              <a:rPr lang="en-US" i="1" dirty="0">
                <a:solidFill>
                  <a:schemeClr val="tx1"/>
                </a:solidFill>
                <a:latin typeface="Open Sans"/>
                <a:ea typeface="Open Sans"/>
                <a:cs typeface="Khula"/>
              </a:rPr>
              <a:t>CQRS services</a:t>
            </a:r>
            <a:r>
              <a:rPr lang="en-US" dirty="0">
                <a:solidFill>
                  <a:schemeClr val="tx1"/>
                </a:solidFill>
                <a:latin typeface="Open Sans"/>
                <a:ea typeface="Open Sans"/>
                <a:cs typeface="Khula"/>
              </a:rPr>
              <a:t>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MySQL, MongoDB,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Spring Boot, Gradle</a:t>
            </a:r>
          </a:p>
          <a:p>
            <a:pPr marL="285750" indent="-285750">
              <a:buFontTx/>
              <a:buChar char="-"/>
            </a:pPr>
            <a:endParaRPr lang="en-US" dirty="0">
              <a:solidFill>
                <a:schemeClr val="tx1"/>
              </a:solidFill>
              <a:latin typeface="Open Sans"/>
              <a:ea typeface="Open Sans"/>
              <a:cs typeface="Khula"/>
            </a:endParaRPr>
          </a:p>
          <a:p>
            <a:pPr marL="285750" indent="-285750">
              <a:buFontTx/>
              <a:buChar char="-"/>
            </a:pPr>
            <a:endParaRPr lang="en-US" b="1" dirty="0">
              <a:solidFill>
                <a:schemeClr val="accent2"/>
              </a:solidFill>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4" name="Picture 3">
            <a:extLst>
              <a:ext uri="{FF2B5EF4-FFF2-40B4-BE49-F238E27FC236}">
                <a16:creationId xmlns:a16="http://schemas.microsoft.com/office/drawing/2014/main" id="{EEBD7A71-E2DE-CE21-8B32-90D64F6AC3F9}"/>
              </a:ext>
            </a:extLst>
          </p:cNvPr>
          <p:cNvPicPr>
            <a:picLocks noChangeAspect="1"/>
          </p:cNvPicPr>
          <p:nvPr/>
        </p:nvPicPr>
        <p:blipFill>
          <a:blip r:embed="rId4"/>
          <a:stretch>
            <a:fillRect/>
          </a:stretch>
        </p:blipFill>
        <p:spPr>
          <a:xfrm>
            <a:off x="4861807" y="1200766"/>
            <a:ext cx="2468383" cy="931213"/>
          </a:xfrm>
          <a:prstGeom prst="rect">
            <a:avLst/>
          </a:prstGeom>
        </p:spPr>
      </p:pic>
    </p:spTree>
    <p:extLst>
      <p:ext uri="{BB962C8B-B14F-4D97-AF65-F5344CB8AC3E}">
        <p14:creationId xmlns:p14="http://schemas.microsoft.com/office/powerpoint/2010/main" val="25301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C4 Model (Context)</a:t>
            </a:r>
            <a:endParaRPr lang="en-US" dirty="0"/>
          </a:p>
        </p:txBody>
      </p:sp>
      <p:pic>
        <p:nvPicPr>
          <p:cNvPr id="5" name="Picture 4">
            <a:extLst>
              <a:ext uri="{FF2B5EF4-FFF2-40B4-BE49-F238E27FC236}">
                <a16:creationId xmlns:a16="http://schemas.microsoft.com/office/drawing/2014/main" id="{D28C2C2F-04FA-C1DE-A67D-FE74011A4352}"/>
              </a:ext>
            </a:extLst>
          </p:cNvPr>
          <p:cNvPicPr>
            <a:picLocks noChangeAspect="1"/>
          </p:cNvPicPr>
          <p:nvPr/>
        </p:nvPicPr>
        <p:blipFill>
          <a:blip r:embed="rId3"/>
          <a:stretch>
            <a:fillRect/>
          </a:stretch>
        </p:blipFill>
        <p:spPr>
          <a:xfrm>
            <a:off x="10202414" y="23812"/>
            <a:ext cx="1989586" cy="1475379"/>
          </a:xfrm>
          <a:prstGeom prst="rect">
            <a:avLst/>
          </a:prstGeom>
        </p:spPr>
      </p:pic>
      <p:pic>
        <p:nvPicPr>
          <p:cNvPr id="6" name="Picture 5">
            <a:extLst>
              <a:ext uri="{FF2B5EF4-FFF2-40B4-BE49-F238E27FC236}">
                <a16:creationId xmlns:a16="http://schemas.microsoft.com/office/drawing/2014/main" id="{AE2209AB-084F-F567-6A85-D262461CA5CB}"/>
              </a:ext>
            </a:extLst>
          </p:cNvPr>
          <p:cNvPicPr>
            <a:picLocks noChangeAspect="1"/>
          </p:cNvPicPr>
          <p:nvPr/>
        </p:nvPicPr>
        <p:blipFill>
          <a:blip r:embed="rId4"/>
          <a:stretch>
            <a:fillRect/>
          </a:stretch>
        </p:blipFill>
        <p:spPr>
          <a:xfrm>
            <a:off x="9067076" y="195982"/>
            <a:ext cx="1135338" cy="1131038"/>
          </a:xfrm>
          <a:prstGeom prst="rect">
            <a:avLst/>
          </a:prstGeom>
        </p:spPr>
      </p:pic>
      <p:pic>
        <p:nvPicPr>
          <p:cNvPr id="13" name="Picture 12">
            <a:extLst>
              <a:ext uri="{FF2B5EF4-FFF2-40B4-BE49-F238E27FC236}">
                <a16:creationId xmlns:a16="http://schemas.microsoft.com/office/drawing/2014/main" id="{2148744C-083A-9AFD-C1E0-74747C4346B4}"/>
              </a:ext>
            </a:extLst>
          </p:cNvPr>
          <p:cNvPicPr>
            <a:picLocks noChangeAspect="1"/>
          </p:cNvPicPr>
          <p:nvPr/>
        </p:nvPicPr>
        <p:blipFill>
          <a:blip r:embed="rId5"/>
          <a:stretch>
            <a:fillRect/>
          </a:stretch>
        </p:blipFill>
        <p:spPr>
          <a:xfrm>
            <a:off x="4660243" y="536429"/>
            <a:ext cx="1201994" cy="1211100"/>
          </a:xfrm>
          <a:prstGeom prst="rect">
            <a:avLst/>
          </a:prstGeom>
        </p:spPr>
      </p:pic>
      <p:pic>
        <p:nvPicPr>
          <p:cNvPr id="14" name="Picture 13">
            <a:extLst>
              <a:ext uri="{FF2B5EF4-FFF2-40B4-BE49-F238E27FC236}">
                <a16:creationId xmlns:a16="http://schemas.microsoft.com/office/drawing/2014/main" id="{B1AEADE5-C53B-D2ED-2376-F167CF44024C}"/>
              </a:ext>
            </a:extLst>
          </p:cNvPr>
          <p:cNvPicPr>
            <a:picLocks noChangeAspect="1"/>
          </p:cNvPicPr>
          <p:nvPr/>
        </p:nvPicPr>
        <p:blipFill>
          <a:blip r:embed="rId6"/>
          <a:stretch>
            <a:fillRect/>
          </a:stretch>
        </p:blipFill>
        <p:spPr>
          <a:xfrm>
            <a:off x="4446597" y="1680436"/>
            <a:ext cx="1649403" cy="2243598"/>
          </a:xfrm>
          <a:prstGeom prst="rect">
            <a:avLst/>
          </a:prstGeom>
        </p:spPr>
      </p:pic>
      <p:pic>
        <p:nvPicPr>
          <p:cNvPr id="15" name="Picture 14">
            <a:extLst>
              <a:ext uri="{FF2B5EF4-FFF2-40B4-BE49-F238E27FC236}">
                <a16:creationId xmlns:a16="http://schemas.microsoft.com/office/drawing/2014/main" id="{8D3BBC28-B5D6-AB70-EFD4-7E1C916FDD3A}"/>
              </a:ext>
            </a:extLst>
          </p:cNvPr>
          <p:cNvPicPr>
            <a:picLocks noChangeAspect="1"/>
          </p:cNvPicPr>
          <p:nvPr/>
        </p:nvPicPr>
        <p:blipFill>
          <a:blip r:embed="rId7"/>
          <a:stretch>
            <a:fillRect/>
          </a:stretch>
        </p:blipFill>
        <p:spPr>
          <a:xfrm>
            <a:off x="1294676" y="4667890"/>
            <a:ext cx="7772400" cy="1238812"/>
          </a:xfrm>
          <a:prstGeom prst="rect">
            <a:avLst/>
          </a:prstGeom>
        </p:spPr>
      </p:pic>
      <p:pic>
        <p:nvPicPr>
          <p:cNvPr id="16" name="Picture 15">
            <a:extLst>
              <a:ext uri="{FF2B5EF4-FFF2-40B4-BE49-F238E27FC236}">
                <a16:creationId xmlns:a16="http://schemas.microsoft.com/office/drawing/2014/main" id="{BB1A7329-AAC6-B000-E6B2-03623976D3B6}"/>
              </a:ext>
            </a:extLst>
          </p:cNvPr>
          <p:cNvPicPr>
            <a:picLocks noChangeAspect="1"/>
          </p:cNvPicPr>
          <p:nvPr/>
        </p:nvPicPr>
        <p:blipFill>
          <a:blip r:embed="rId8"/>
          <a:stretch>
            <a:fillRect/>
          </a:stretch>
        </p:blipFill>
        <p:spPr>
          <a:xfrm>
            <a:off x="2452073" y="4943226"/>
            <a:ext cx="2510187" cy="972583"/>
          </a:xfrm>
          <a:prstGeom prst="rect">
            <a:avLst/>
          </a:prstGeom>
        </p:spPr>
      </p:pic>
      <p:pic>
        <p:nvPicPr>
          <p:cNvPr id="17" name="Picture 16">
            <a:extLst>
              <a:ext uri="{FF2B5EF4-FFF2-40B4-BE49-F238E27FC236}">
                <a16:creationId xmlns:a16="http://schemas.microsoft.com/office/drawing/2014/main" id="{B2F63CF3-6E71-0A96-7EAE-9CA316729F86}"/>
              </a:ext>
            </a:extLst>
          </p:cNvPr>
          <p:cNvPicPr>
            <a:picLocks noChangeAspect="1"/>
          </p:cNvPicPr>
          <p:nvPr/>
        </p:nvPicPr>
        <p:blipFill>
          <a:blip r:embed="rId9"/>
          <a:stretch>
            <a:fillRect/>
          </a:stretch>
        </p:blipFill>
        <p:spPr>
          <a:xfrm>
            <a:off x="5407743" y="4957170"/>
            <a:ext cx="2510187" cy="944694"/>
          </a:xfrm>
          <a:prstGeom prst="rect">
            <a:avLst/>
          </a:prstGeom>
        </p:spPr>
      </p:pic>
      <p:pic>
        <p:nvPicPr>
          <p:cNvPr id="19" name="Picture 18">
            <a:extLst>
              <a:ext uri="{FF2B5EF4-FFF2-40B4-BE49-F238E27FC236}">
                <a16:creationId xmlns:a16="http://schemas.microsoft.com/office/drawing/2014/main" id="{0471FBBC-9454-49F5-B729-216835C25591}"/>
              </a:ext>
            </a:extLst>
          </p:cNvPr>
          <p:cNvPicPr>
            <a:picLocks noChangeAspect="1"/>
          </p:cNvPicPr>
          <p:nvPr/>
        </p:nvPicPr>
        <p:blipFill>
          <a:blip r:embed="rId10"/>
          <a:stretch>
            <a:fillRect/>
          </a:stretch>
        </p:blipFill>
        <p:spPr>
          <a:xfrm>
            <a:off x="1848465" y="3361414"/>
            <a:ext cx="2598132" cy="1352820"/>
          </a:xfrm>
          <a:prstGeom prst="rect">
            <a:avLst/>
          </a:prstGeom>
        </p:spPr>
      </p:pic>
      <p:pic>
        <p:nvPicPr>
          <p:cNvPr id="21" name="Picture 20">
            <a:extLst>
              <a:ext uri="{FF2B5EF4-FFF2-40B4-BE49-F238E27FC236}">
                <a16:creationId xmlns:a16="http://schemas.microsoft.com/office/drawing/2014/main" id="{0A1ECA27-A02B-4A9E-DF3A-B2AF7458F009}"/>
              </a:ext>
            </a:extLst>
          </p:cNvPr>
          <p:cNvPicPr>
            <a:picLocks noChangeAspect="1"/>
          </p:cNvPicPr>
          <p:nvPr/>
        </p:nvPicPr>
        <p:blipFill>
          <a:blip r:embed="rId11"/>
          <a:stretch>
            <a:fillRect/>
          </a:stretch>
        </p:blipFill>
        <p:spPr>
          <a:xfrm>
            <a:off x="6037231" y="3361414"/>
            <a:ext cx="2569698" cy="1352820"/>
          </a:xfrm>
          <a:prstGeom prst="rect">
            <a:avLst/>
          </a:prstGeom>
        </p:spPr>
      </p:pic>
    </p:spTree>
    <p:extLst>
      <p:ext uri="{BB962C8B-B14F-4D97-AF65-F5344CB8AC3E}">
        <p14:creationId xmlns:p14="http://schemas.microsoft.com/office/powerpoint/2010/main" val="40354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8207680" cy="512617"/>
          </a:xfrm>
        </p:spPr>
        <p:txBody>
          <a:bodyPr>
            <a:normAutofit fontScale="90000"/>
          </a:bodyPr>
          <a:lstStyle/>
          <a:p>
            <a:r>
              <a:rPr lang="en-US" dirty="0">
                <a:latin typeface="Poppins"/>
                <a:cs typeface="Poppins"/>
              </a:rPr>
              <a:t>“Solutioning” – C4 Model (Container)</a:t>
            </a:r>
            <a:endParaRPr lang="en-US" dirty="0"/>
          </a:p>
        </p:txBody>
      </p:sp>
      <p:pic>
        <p:nvPicPr>
          <p:cNvPr id="5" name="Picture 4" descr="A diagram of a software flowchart&#10;&#10;AI-generated content may be incorrect.">
            <a:extLst>
              <a:ext uri="{FF2B5EF4-FFF2-40B4-BE49-F238E27FC236}">
                <a16:creationId xmlns:a16="http://schemas.microsoft.com/office/drawing/2014/main" id="{99FAE83D-4EA4-16CC-8DE4-0772F6DCE417}"/>
              </a:ext>
            </a:extLst>
          </p:cNvPr>
          <p:cNvPicPr>
            <a:picLocks noChangeAspect="1"/>
          </p:cNvPicPr>
          <p:nvPr/>
        </p:nvPicPr>
        <p:blipFill>
          <a:blip r:embed="rId3"/>
          <a:stretch>
            <a:fillRect/>
          </a:stretch>
        </p:blipFill>
        <p:spPr>
          <a:xfrm>
            <a:off x="415325" y="566909"/>
            <a:ext cx="10791155" cy="5931481"/>
          </a:xfrm>
          <a:prstGeom prst="rect">
            <a:avLst/>
          </a:prstGeom>
        </p:spPr>
      </p:pic>
    </p:spTree>
    <p:extLst>
      <p:ext uri="{BB962C8B-B14F-4D97-AF65-F5344CB8AC3E}">
        <p14:creationId xmlns:p14="http://schemas.microsoft.com/office/powerpoint/2010/main" val="158919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10546324" cy="512617"/>
          </a:xfrm>
        </p:spPr>
        <p:txBody>
          <a:bodyPr>
            <a:normAutofit fontScale="90000"/>
          </a:bodyPr>
          <a:lstStyle/>
          <a:p>
            <a:r>
              <a:rPr lang="en-US" dirty="0">
                <a:latin typeface="Poppins"/>
                <a:cs typeface="Poppins"/>
              </a:rPr>
              <a:t>“Solutioning” – Streams Topology (Component)</a:t>
            </a:r>
            <a:endParaRPr lang="en-US" dirty="0"/>
          </a:p>
        </p:txBody>
      </p:sp>
      <p:pic>
        <p:nvPicPr>
          <p:cNvPr id="1026" name="Picture 2">
            <a:extLst>
              <a:ext uri="{FF2B5EF4-FFF2-40B4-BE49-F238E27FC236}">
                <a16:creationId xmlns:a16="http://schemas.microsoft.com/office/drawing/2014/main" id="{FBE7B808-03C3-511E-888A-CFE231FFF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65" y="536428"/>
            <a:ext cx="4408431" cy="629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464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376FA-D9E7-224B-AE27-EE8128A57B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98579-8BDF-28CC-0116-89DA4BE15AF0}"/>
              </a:ext>
            </a:extLst>
          </p:cNvPr>
          <p:cNvSpPr>
            <a:spLocks noGrp="1"/>
          </p:cNvSpPr>
          <p:nvPr>
            <p:ph type="title"/>
          </p:nvPr>
        </p:nvSpPr>
        <p:spPr>
          <a:xfrm>
            <a:off x="415325" y="23812"/>
            <a:ext cx="10546324" cy="512617"/>
          </a:xfrm>
        </p:spPr>
        <p:txBody>
          <a:bodyPr>
            <a:normAutofit fontScale="90000"/>
          </a:bodyPr>
          <a:lstStyle/>
          <a:p>
            <a:r>
              <a:rPr lang="en-US" dirty="0">
                <a:latin typeface="Poppins"/>
                <a:cs typeface="Poppins"/>
              </a:rPr>
              <a:t>“Solutioning” – </a:t>
            </a:r>
            <a:r>
              <a:rPr lang="en-US" dirty="0" err="1">
                <a:latin typeface="Poppins"/>
                <a:cs typeface="Poppins"/>
              </a:rPr>
              <a:t>FlinkSQL</a:t>
            </a:r>
            <a:r>
              <a:rPr lang="en-US" dirty="0">
                <a:latin typeface="Poppins"/>
                <a:cs typeface="Poppins"/>
              </a:rPr>
              <a:t> Job Overview (Component)</a:t>
            </a:r>
            <a:endParaRPr lang="en-US" dirty="0"/>
          </a:p>
        </p:txBody>
      </p:sp>
      <p:pic>
        <p:nvPicPr>
          <p:cNvPr id="4" name="Picture 3" descr="A blue rectangle with black text&#10;&#10;AI-generated content may be incorrect.">
            <a:extLst>
              <a:ext uri="{FF2B5EF4-FFF2-40B4-BE49-F238E27FC236}">
                <a16:creationId xmlns:a16="http://schemas.microsoft.com/office/drawing/2014/main" id="{1857CB98-BFC4-870F-9F9F-D2AAD923DE2A}"/>
              </a:ext>
            </a:extLst>
          </p:cNvPr>
          <p:cNvPicPr>
            <a:picLocks noChangeAspect="1"/>
          </p:cNvPicPr>
          <p:nvPr/>
        </p:nvPicPr>
        <p:blipFill>
          <a:blip r:embed="rId3"/>
          <a:stretch>
            <a:fillRect/>
          </a:stretch>
        </p:blipFill>
        <p:spPr>
          <a:xfrm>
            <a:off x="0" y="2011604"/>
            <a:ext cx="12191351" cy="2834792"/>
          </a:xfrm>
          <a:prstGeom prst="rect">
            <a:avLst/>
          </a:prstGeom>
        </p:spPr>
      </p:pic>
      <p:sp>
        <p:nvSpPr>
          <p:cNvPr id="5" name="TextBox 4">
            <a:extLst>
              <a:ext uri="{FF2B5EF4-FFF2-40B4-BE49-F238E27FC236}">
                <a16:creationId xmlns:a16="http://schemas.microsoft.com/office/drawing/2014/main" id="{9C923E71-BE6F-FCAC-52B1-B7A4F85A122E}"/>
              </a:ext>
            </a:extLst>
          </p:cNvPr>
          <p:cNvSpPr txBox="1"/>
          <p:nvPr/>
        </p:nvSpPr>
        <p:spPr>
          <a:xfrm>
            <a:off x="229001" y="1443202"/>
            <a:ext cx="1489574" cy="523220"/>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err="1"/>
              <a:t>Item_details</a:t>
            </a:r>
            <a:endParaRPr lang="en-US" sz="1400" dirty="0"/>
          </a:p>
        </p:txBody>
      </p:sp>
      <p:sp>
        <p:nvSpPr>
          <p:cNvPr id="6" name="TextBox 5">
            <a:extLst>
              <a:ext uri="{FF2B5EF4-FFF2-40B4-BE49-F238E27FC236}">
                <a16:creationId xmlns:a16="http://schemas.microsoft.com/office/drawing/2014/main" id="{400C135F-1DCC-172E-E2FB-64B3D37C1DA4}"/>
              </a:ext>
            </a:extLst>
          </p:cNvPr>
          <p:cNvSpPr txBox="1"/>
          <p:nvPr/>
        </p:nvSpPr>
        <p:spPr>
          <a:xfrm>
            <a:off x="3174882" y="766185"/>
            <a:ext cx="1276119" cy="338554"/>
          </a:xfrm>
          <a:prstGeom prst="rect">
            <a:avLst/>
          </a:prstGeom>
          <a:noFill/>
        </p:spPr>
        <p:txBody>
          <a:bodyPr wrap="none" rtlCol="0">
            <a:spAutoFit/>
          </a:bodyPr>
          <a:lstStyle/>
          <a:p>
            <a:pPr algn="ctr"/>
            <a:r>
              <a:rPr lang="en-US" sz="1600" b="1" dirty="0"/>
              <a:t>CDC to Kafka</a:t>
            </a:r>
            <a:endParaRPr lang="en-US" sz="1600" dirty="0"/>
          </a:p>
        </p:txBody>
      </p:sp>
      <p:sp>
        <p:nvSpPr>
          <p:cNvPr id="7" name="TextBox 6">
            <a:extLst>
              <a:ext uri="{FF2B5EF4-FFF2-40B4-BE49-F238E27FC236}">
                <a16:creationId xmlns:a16="http://schemas.microsoft.com/office/drawing/2014/main" id="{04639D84-CE70-E3CA-9229-0CCFA055B315}"/>
              </a:ext>
            </a:extLst>
          </p:cNvPr>
          <p:cNvSpPr txBox="1"/>
          <p:nvPr/>
        </p:nvSpPr>
        <p:spPr>
          <a:xfrm>
            <a:off x="9272331" y="766185"/>
            <a:ext cx="2224584" cy="338554"/>
          </a:xfrm>
          <a:prstGeom prst="rect">
            <a:avLst/>
          </a:prstGeom>
          <a:noFill/>
        </p:spPr>
        <p:txBody>
          <a:bodyPr wrap="none" rtlCol="0">
            <a:spAutoFit/>
          </a:bodyPr>
          <a:lstStyle/>
          <a:p>
            <a:pPr algn="ctr"/>
            <a:r>
              <a:rPr lang="en-US" sz="1600" b="1" dirty="0"/>
              <a:t>DDD Aggregate to Kafka</a:t>
            </a:r>
            <a:endParaRPr lang="en-US" sz="1600" dirty="0"/>
          </a:p>
        </p:txBody>
      </p:sp>
      <p:sp>
        <p:nvSpPr>
          <p:cNvPr id="13" name="Right Arrow 12">
            <a:extLst>
              <a:ext uri="{FF2B5EF4-FFF2-40B4-BE49-F238E27FC236}">
                <a16:creationId xmlns:a16="http://schemas.microsoft.com/office/drawing/2014/main" id="{DFC812A1-774D-163F-4C41-C30BF8563DEB}"/>
              </a:ext>
            </a:extLst>
          </p:cNvPr>
          <p:cNvSpPr/>
          <p:nvPr/>
        </p:nvSpPr>
        <p:spPr>
          <a:xfrm>
            <a:off x="318535" y="1044353"/>
            <a:ext cx="6539465" cy="1620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C055104-AC00-66BC-ADAF-0C196DBDB133}"/>
              </a:ext>
            </a:extLst>
          </p:cNvPr>
          <p:cNvSpPr/>
          <p:nvPr/>
        </p:nvSpPr>
        <p:spPr>
          <a:xfrm>
            <a:off x="6939281" y="1044353"/>
            <a:ext cx="5171440" cy="1753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143C0C6-6800-6E2E-A076-F22472AC2E3F}"/>
              </a:ext>
            </a:extLst>
          </p:cNvPr>
          <p:cNvSpPr txBox="1"/>
          <p:nvPr/>
        </p:nvSpPr>
        <p:spPr>
          <a:xfrm>
            <a:off x="229000" y="4846396"/>
            <a:ext cx="1489575" cy="523220"/>
          </a:xfrm>
          <a:prstGeom prst="rect">
            <a:avLst/>
          </a:prstGeom>
          <a:noFill/>
        </p:spPr>
        <p:txBody>
          <a:bodyPr wrap="none" rtlCol="0">
            <a:spAutoFit/>
          </a:bodyPr>
          <a:lstStyle/>
          <a:p>
            <a:pPr algn="ctr"/>
            <a:r>
              <a:rPr lang="en-US" sz="1400" b="1" dirty="0"/>
              <a:t>&lt;</a:t>
            </a:r>
            <a:r>
              <a:rPr lang="en-US" sz="1400" b="1" dirty="0" err="1"/>
              <a:t>kafka</a:t>
            </a:r>
            <a:r>
              <a:rPr lang="en-US" sz="1400" b="1" dirty="0"/>
              <a:t> topic&gt;</a:t>
            </a:r>
          </a:p>
          <a:p>
            <a:pPr algn="ctr"/>
            <a:r>
              <a:rPr lang="en-US" sz="1400" dirty="0" err="1"/>
              <a:t>Shipping_location</a:t>
            </a:r>
            <a:endParaRPr lang="en-US" sz="1400" dirty="0"/>
          </a:p>
        </p:txBody>
      </p:sp>
      <p:sp>
        <p:nvSpPr>
          <p:cNvPr id="16" name="TextBox 15">
            <a:extLst>
              <a:ext uri="{FF2B5EF4-FFF2-40B4-BE49-F238E27FC236}">
                <a16:creationId xmlns:a16="http://schemas.microsoft.com/office/drawing/2014/main" id="{163039B2-EB96-C7E5-463A-AE0FEE9D64F6}"/>
              </a:ext>
            </a:extLst>
          </p:cNvPr>
          <p:cNvSpPr txBox="1"/>
          <p:nvPr/>
        </p:nvSpPr>
        <p:spPr>
          <a:xfrm>
            <a:off x="2889015" y="4841026"/>
            <a:ext cx="1408665" cy="523220"/>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a:t>payment</a:t>
            </a:r>
          </a:p>
        </p:txBody>
      </p:sp>
      <p:sp>
        <p:nvSpPr>
          <p:cNvPr id="17" name="TextBox 16">
            <a:extLst>
              <a:ext uri="{FF2B5EF4-FFF2-40B4-BE49-F238E27FC236}">
                <a16:creationId xmlns:a16="http://schemas.microsoft.com/office/drawing/2014/main" id="{DC114E72-0982-843B-FD1C-F4C3B73C1057}"/>
              </a:ext>
            </a:extLst>
          </p:cNvPr>
          <p:cNvSpPr txBox="1"/>
          <p:nvPr/>
        </p:nvSpPr>
        <p:spPr>
          <a:xfrm>
            <a:off x="10651628" y="1443202"/>
            <a:ext cx="1489573" cy="738664"/>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a:t>customer-order-aggregate</a:t>
            </a:r>
          </a:p>
        </p:txBody>
      </p:sp>
    </p:spTree>
    <p:extLst>
      <p:ext uri="{BB962C8B-B14F-4D97-AF65-F5344CB8AC3E}">
        <p14:creationId xmlns:p14="http://schemas.microsoft.com/office/powerpoint/2010/main" val="1494977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4 + 1 Model </a:t>
            </a:r>
            <a:endParaRPr lang="en-US" dirty="0"/>
          </a:p>
        </p:txBody>
      </p:sp>
      <p:pic>
        <p:nvPicPr>
          <p:cNvPr id="3" name="Picture 2">
            <a:extLst>
              <a:ext uri="{FF2B5EF4-FFF2-40B4-BE49-F238E27FC236}">
                <a16:creationId xmlns:a16="http://schemas.microsoft.com/office/drawing/2014/main" id="{DB0C4945-BB75-242C-509E-A09E769C1D02}"/>
              </a:ext>
            </a:extLst>
          </p:cNvPr>
          <p:cNvPicPr>
            <a:picLocks noChangeAspect="1"/>
          </p:cNvPicPr>
          <p:nvPr/>
        </p:nvPicPr>
        <p:blipFill>
          <a:blip r:embed="rId3"/>
          <a:stretch>
            <a:fillRect/>
          </a:stretch>
        </p:blipFill>
        <p:spPr>
          <a:xfrm>
            <a:off x="10970305" y="23812"/>
            <a:ext cx="1131038" cy="1131038"/>
          </a:xfrm>
          <a:prstGeom prst="rect">
            <a:avLst/>
          </a:prstGeom>
        </p:spPr>
      </p:pic>
      <p:pic>
        <p:nvPicPr>
          <p:cNvPr id="6146" name="Picture 2">
            <a:extLst>
              <a:ext uri="{FF2B5EF4-FFF2-40B4-BE49-F238E27FC236}">
                <a16:creationId xmlns:a16="http://schemas.microsoft.com/office/drawing/2014/main" id="{1C3BC699-3AF0-33E2-9999-2FBE9FAD0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6" y="2207477"/>
            <a:ext cx="5285239" cy="3463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B90E49-9BDF-2003-ECCA-FC32E0801441}"/>
              </a:ext>
            </a:extLst>
          </p:cNvPr>
          <p:cNvSpPr txBox="1"/>
          <p:nvPr/>
        </p:nvSpPr>
        <p:spPr>
          <a:xfrm>
            <a:off x="8495414" y="1357998"/>
            <a:ext cx="2363468" cy="646331"/>
          </a:xfrm>
          <a:prstGeom prst="rect">
            <a:avLst/>
          </a:prstGeom>
          <a:noFill/>
        </p:spPr>
        <p:txBody>
          <a:bodyPr wrap="none" rtlCol="0">
            <a:spAutoFit/>
          </a:bodyPr>
          <a:lstStyle/>
          <a:p>
            <a:r>
              <a:rPr lang="en-US" dirty="0"/>
              <a:t>Logical – State Diagram</a:t>
            </a:r>
          </a:p>
          <a:p>
            <a:pPr algn="ctr"/>
            <a:r>
              <a:rPr lang="en-US" dirty="0"/>
              <a:t>Customer Order</a:t>
            </a:r>
          </a:p>
        </p:txBody>
      </p:sp>
      <p:sp>
        <p:nvSpPr>
          <p:cNvPr id="7" name="Right Arrow 6">
            <a:extLst>
              <a:ext uri="{FF2B5EF4-FFF2-40B4-BE49-F238E27FC236}">
                <a16:creationId xmlns:a16="http://schemas.microsoft.com/office/drawing/2014/main" id="{D6CBF507-FF26-20DA-5383-5EBD525739E2}"/>
              </a:ext>
            </a:extLst>
          </p:cNvPr>
          <p:cNvSpPr/>
          <p:nvPr/>
        </p:nvSpPr>
        <p:spPr>
          <a:xfrm>
            <a:off x="5741365" y="3654942"/>
            <a:ext cx="1477926" cy="2498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C7EC40-3DE7-0F12-BB17-8BE303C5C824}"/>
              </a:ext>
            </a:extLst>
          </p:cNvPr>
          <p:cNvPicPr>
            <a:picLocks noChangeAspect="1"/>
          </p:cNvPicPr>
          <p:nvPr/>
        </p:nvPicPr>
        <p:blipFill>
          <a:blip r:embed="rId5"/>
          <a:stretch>
            <a:fillRect/>
          </a:stretch>
        </p:blipFill>
        <p:spPr>
          <a:xfrm>
            <a:off x="7495551" y="2207477"/>
            <a:ext cx="4189630" cy="3759777"/>
          </a:xfrm>
          <a:prstGeom prst="rect">
            <a:avLst/>
          </a:prstGeom>
        </p:spPr>
      </p:pic>
      <p:sp>
        <p:nvSpPr>
          <p:cNvPr id="10" name="TextBox 9">
            <a:extLst>
              <a:ext uri="{FF2B5EF4-FFF2-40B4-BE49-F238E27FC236}">
                <a16:creationId xmlns:a16="http://schemas.microsoft.com/office/drawing/2014/main" id="{97F80CF7-D143-9C81-5016-5C91134C1CEF}"/>
              </a:ext>
            </a:extLst>
          </p:cNvPr>
          <p:cNvSpPr txBox="1"/>
          <p:nvPr/>
        </p:nvSpPr>
        <p:spPr>
          <a:xfrm>
            <a:off x="500385" y="710233"/>
            <a:ext cx="4044697" cy="1323439"/>
          </a:xfrm>
          <a:prstGeom prst="rect">
            <a:avLst/>
          </a:prstGeom>
          <a:noFill/>
        </p:spPr>
        <p:txBody>
          <a:bodyPr wrap="none" rtlCol="0">
            <a:spAutoFit/>
          </a:bodyPr>
          <a:lstStyle/>
          <a:p>
            <a:r>
              <a:rPr lang="en-US" sz="1600" dirty="0">
                <a:solidFill>
                  <a:schemeClr val="accent2"/>
                </a:solidFill>
                <a:latin typeface="Comic Sans MS" panose="030F0902030302020204" pitchFamily="66" charset="0"/>
              </a:rPr>
              <a:t>Sprinkle in UML to complete the picture</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Logical (state, class)</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Process (sequence, activity, flow)</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Development (package, modularity)</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Physical (deployment, infrastructure)</a:t>
            </a:r>
          </a:p>
        </p:txBody>
      </p:sp>
    </p:spTree>
    <p:extLst>
      <p:ext uri="{BB962C8B-B14F-4D97-AF65-F5344CB8AC3E}">
        <p14:creationId xmlns:p14="http://schemas.microsoft.com/office/powerpoint/2010/main" val="9867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0149"/>
            <a:ext cx="11255022" cy="667808"/>
          </a:xfrm>
        </p:spPr>
        <p:txBody>
          <a:bodyPr/>
          <a:lstStyle/>
          <a:p>
            <a:r>
              <a:rPr lang="en-US" dirty="0">
                <a:latin typeface="Poppins"/>
                <a:cs typeface="Poppins"/>
              </a:rPr>
              <a:t>Ground Rules</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468489" y="1021971"/>
            <a:ext cx="11397690" cy="5066569"/>
          </a:xfrm>
        </p:spPr>
        <p:txBody>
          <a:bodyPr vert="horz" lIns="91440" tIns="45720" rIns="91440" bIns="45720" rtlCol="0" anchor="t">
            <a:noAutofit/>
          </a:bodyPr>
          <a:lstStyle/>
          <a:p>
            <a:pPr marL="285750" indent="-285750">
              <a:buFont typeface="Arial"/>
              <a:buChar char="•"/>
            </a:pPr>
            <a:r>
              <a:rPr lang="en-US" sz="1800" dirty="0">
                <a:latin typeface="Open Sans"/>
                <a:ea typeface="Open Sans"/>
                <a:cs typeface="Khula"/>
              </a:rPr>
              <a:t>This course/talk lays out a fictitious (but relatable) </a:t>
            </a:r>
            <a:r>
              <a:rPr lang="en-US" sz="1800" b="1" dirty="0">
                <a:latin typeface="Open Sans"/>
                <a:ea typeface="Open Sans"/>
                <a:cs typeface="Khula"/>
              </a:rPr>
              <a:t>problem</a:t>
            </a:r>
            <a:r>
              <a:rPr lang="en-US" sz="1800" dirty="0">
                <a:latin typeface="Open Sans"/>
                <a:ea typeface="Open Sans"/>
                <a:cs typeface="Khula"/>
              </a:rPr>
              <a:t> and the journey into building the flexible, scalable </a:t>
            </a:r>
            <a:r>
              <a:rPr lang="en-US" sz="1800" b="1" dirty="0">
                <a:latin typeface="Open Sans"/>
                <a:ea typeface="Open Sans"/>
                <a:cs typeface="Khula"/>
              </a:rPr>
              <a:t>software</a:t>
            </a:r>
            <a:r>
              <a:rPr lang="en-US" sz="1800" dirty="0">
                <a:latin typeface="Open Sans"/>
                <a:ea typeface="Open Sans"/>
                <a:cs typeface="Khula"/>
              </a:rPr>
              <a:t> that </a:t>
            </a:r>
            <a:r>
              <a:rPr lang="en-US" sz="1800" b="1" dirty="0">
                <a:latin typeface="Open Sans"/>
                <a:ea typeface="Open Sans"/>
                <a:cs typeface="Khula"/>
              </a:rPr>
              <a:t>solves</a:t>
            </a:r>
            <a:r>
              <a:rPr lang="en-US" sz="1800" dirty="0">
                <a:latin typeface="Open Sans"/>
                <a:ea typeface="Open Sans"/>
                <a:cs typeface="Khula"/>
              </a:rPr>
              <a:t> it.</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The inspiration was my grandkids and their obsessive love of snacks.</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I will tell the story, set the context, define the boundaries, and walkthrough the solution (model, code, demo).</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Key Buzzwords</a:t>
            </a:r>
          </a:p>
          <a:p>
            <a:pPr marL="742950" lvl="1" indent="-285750">
              <a:buFont typeface="Arial"/>
              <a:buChar char="•"/>
            </a:pPr>
            <a:r>
              <a:rPr lang="en-US" sz="1800" dirty="0">
                <a:latin typeface="Open Sans"/>
                <a:ea typeface="Open Sans"/>
                <a:cs typeface="Khula"/>
              </a:rPr>
              <a:t>CQRS = </a:t>
            </a:r>
            <a:r>
              <a:rPr lang="en-US" sz="1800" b="1" dirty="0">
                <a:latin typeface="Open Sans"/>
                <a:ea typeface="Open Sans"/>
                <a:cs typeface="Khula"/>
              </a:rPr>
              <a:t>C</a:t>
            </a:r>
            <a:r>
              <a:rPr lang="en-US" sz="1800" dirty="0">
                <a:latin typeface="Open Sans"/>
                <a:ea typeface="Open Sans"/>
                <a:cs typeface="Khula"/>
              </a:rPr>
              <a:t>ommand, </a:t>
            </a:r>
            <a:r>
              <a:rPr lang="en-US" sz="1800" b="1" dirty="0">
                <a:latin typeface="Open Sans"/>
                <a:ea typeface="Open Sans"/>
                <a:cs typeface="Khula"/>
              </a:rPr>
              <a:t>Q</a:t>
            </a:r>
            <a:r>
              <a:rPr lang="en-US" sz="1800" dirty="0">
                <a:latin typeface="Open Sans"/>
                <a:ea typeface="Open Sans"/>
                <a:cs typeface="Khula"/>
              </a:rPr>
              <a:t>uery </a:t>
            </a:r>
            <a:r>
              <a:rPr lang="en-US" sz="1800" b="1" dirty="0">
                <a:latin typeface="Open Sans"/>
                <a:ea typeface="Open Sans"/>
                <a:cs typeface="Khula"/>
              </a:rPr>
              <a:t>R</a:t>
            </a:r>
            <a:r>
              <a:rPr lang="en-US" sz="1800" dirty="0">
                <a:latin typeface="Open Sans"/>
                <a:ea typeface="Open Sans"/>
                <a:cs typeface="Khula"/>
              </a:rPr>
              <a:t>esponsibility </a:t>
            </a:r>
            <a:r>
              <a:rPr lang="en-US" sz="1800" b="1" dirty="0">
                <a:latin typeface="Open Sans"/>
                <a:ea typeface="Open Sans"/>
                <a:cs typeface="Khula"/>
              </a:rPr>
              <a:t>S</a:t>
            </a:r>
            <a:r>
              <a:rPr lang="en-US" sz="1800" dirty="0">
                <a:latin typeface="Open Sans"/>
                <a:ea typeface="Open Sans"/>
                <a:cs typeface="Khula"/>
              </a:rPr>
              <a:t>egregation. Separates read and write operations for 			flexibility, performance, scalability, and security.</a:t>
            </a:r>
          </a:p>
          <a:p>
            <a:pPr marL="742950" lvl="1" indent="-285750">
              <a:buFont typeface="Arial"/>
              <a:buChar char="•"/>
            </a:pPr>
            <a:r>
              <a:rPr lang="en-US" sz="1800" dirty="0">
                <a:latin typeface="Open Sans"/>
                <a:ea typeface="Open Sans"/>
                <a:cs typeface="Khula"/>
              </a:rPr>
              <a:t>CDC = </a:t>
            </a:r>
            <a:r>
              <a:rPr lang="en-US" sz="1800" b="1" dirty="0">
                <a:latin typeface="Open Sans"/>
                <a:ea typeface="Open Sans"/>
                <a:cs typeface="Khula"/>
              </a:rPr>
              <a:t>C</a:t>
            </a:r>
            <a:r>
              <a:rPr lang="en-US" sz="1800" dirty="0">
                <a:latin typeface="Open Sans"/>
                <a:ea typeface="Open Sans"/>
                <a:cs typeface="Khula"/>
              </a:rPr>
              <a:t>hange </a:t>
            </a:r>
            <a:r>
              <a:rPr lang="en-US" sz="1800" b="1" dirty="0">
                <a:latin typeface="Open Sans"/>
                <a:ea typeface="Open Sans"/>
                <a:cs typeface="Khula"/>
              </a:rPr>
              <a:t>D</a:t>
            </a:r>
            <a:r>
              <a:rPr lang="en-US" sz="1800" dirty="0">
                <a:latin typeface="Open Sans"/>
                <a:ea typeface="Open Sans"/>
                <a:cs typeface="Khula"/>
              </a:rPr>
              <a:t>ata </a:t>
            </a:r>
            <a:r>
              <a:rPr lang="en-US" sz="1800" b="1" dirty="0">
                <a:latin typeface="Open Sans"/>
                <a:ea typeface="Open Sans"/>
                <a:cs typeface="Khula"/>
              </a:rPr>
              <a:t>C</a:t>
            </a:r>
            <a:r>
              <a:rPr lang="en-US" sz="1800" dirty="0">
                <a:latin typeface="Open Sans"/>
                <a:ea typeface="Open Sans"/>
                <a:cs typeface="Khula"/>
              </a:rPr>
              <a:t>apture. Capture changes from a database as real-time events for 				downstream processing</a:t>
            </a:r>
          </a:p>
          <a:p>
            <a:pPr marL="742950" lvl="1" indent="-285750">
              <a:buFont typeface="Arial"/>
              <a:buChar char="•"/>
            </a:pPr>
            <a:r>
              <a:rPr lang="en-US" sz="1800" dirty="0">
                <a:latin typeface="Open Sans"/>
                <a:ea typeface="Open Sans"/>
                <a:cs typeface="Khula"/>
              </a:rPr>
              <a:t>DDD = </a:t>
            </a:r>
            <a:r>
              <a:rPr lang="en-US" sz="1800" b="1" dirty="0">
                <a:latin typeface="Open Sans"/>
                <a:ea typeface="Open Sans"/>
                <a:cs typeface="Khula"/>
              </a:rPr>
              <a:t>D</a:t>
            </a:r>
            <a:r>
              <a:rPr lang="en-US" sz="1800" dirty="0">
                <a:latin typeface="Open Sans"/>
                <a:ea typeface="Open Sans"/>
                <a:cs typeface="Khula"/>
              </a:rPr>
              <a:t>omain </a:t>
            </a:r>
            <a:r>
              <a:rPr lang="en-US" sz="1800" b="1" dirty="0">
                <a:latin typeface="Open Sans"/>
                <a:ea typeface="Open Sans"/>
                <a:cs typeface="Khula"/>
              </a:rPr>
              <a:t>D</a:t>
            </a:r>
            <a:r>
              <a:rPr lang="en-US" sz="1800" dirty="0">
                <a:latin typeface="Open Sans"/>
                <a:ea typeface="Open Sans"/>
                <a:cs typeface="Khula"/>
              </a:rPr>
              <a:t>riven </a:t>
            </a:r>
            <a:r>
              <a:rPr lang="en-US" sz="1800" b="1" dirty="0">
                <a:latin typeface="Open Sans"/>
                <a:ea typeface="Open Sans"/>
                <a:cs typeface="Khula"/>
              </a:rPr>
              <a:t>D</a:t>
            </a:r>
            <a:r>
              <a:rPr lang="en-US" sz="1800" dirty="0">
                <a:latin typeface="Open Sans"/>
                <a:ea typeface="Open Sans"/>
                <a:cs typeface="Khula"/>
              </a:rPr>
              <a:t>esign. Importance of understanding the business domain to make 			informed decisions that improves the quality of software.</a:t>
            </a:r>
          </a:p>
          <a:p>
            <a:pPr marL="742950" lvl="1" indent="-285750">
              <a:buFont typeface="Arial"/>
              <a:buChar char="•"/>
            </a:pPr>
            <a:r>
              <a:rPr lang="en-US" sz="1800" dirty="0">
                <a:latin typeface="Open Sans"/>
                <a:ea typeface="Open Sans"/>
                <a:cs typeface="Khula"/>
              </a:rPr>
              <a:t>Kafka – combines messaging, storage, and stream processing to build real-time data pipelines</a:t>
            </a: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p:txBody>
      </p:sp>
    </p:spTree>
    <p:extLst>
      <p:ext uri="{BB962C8B-B14F-4D97-AF65-F5344CB8AC3E}">
        <p14:creationId xmlns:p14="http://schemas.microsoft.com/office/powerpoint/2010/main" val="2376376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Code &amp; Demo</a:t>
            </a:r>
            <a:endParaRPr lang="en-US" dirty="0"/>
          </a:p>
        </p:txBody>
      </p:sp>
    </p:spTree>
    <p:extLst>
      <p:ext uri="{BB962C8B-B14F-4D97-AF65-F5344CB8AC3E}">
        <p14:creationId xmlns:p14="http://schemas.microsoft.com/office/powerpoint/2010/main" val="4115210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D0AFC232-120B-BC07-C786-1018C9391162}"/>
              </a:ext>
            </a:extLst>
          </p:cNvPr>
          <p:cNvSpPr txBox="1"/>
          <p:nvPr/>
        </p:nvSpPr>
        <p:spPr>
          <a:xfrm>
            <a:off x="-11017" y="6231931"/>
            <a:ext cx="3244723"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 with Kafka Platform</a:t>
            </a:r>
          </a:p>
          <a:p>
            <a:endParaRPr lang="en-US" b="1" dirty="0">
              <a:solidFill>
                <a:schemeClr val="accent2"/>
              </a:solidFill>
            </a:endParaRPr>
          </a:p>
        </p:txBody>
      </p:sp>
      <p:pic>
        <p:nvPicPr>
          <p:cNvPr id="1026" name="Picture 2">
            <a:extLst>
              <a:ext uri="{FF2B5EF4-FFF2-40B4-BE49-F238E27FC236}">
                <a16:creationId xmlns:a16="http://schemas.microsoft.com/office/drawing/2014/main" id="{D72920AC-E3D9-E06E-AA68-58732B003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0"/>
            <a:ext cx="10758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9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F90A88-A03E-461F-8B42-E3AE6209F3AC}"/>
              </a:ext>
            </a:extLst>
          </p:cNvPr>
          <p:cNvSpPr txBox="1"/>
          <p:nvPr/>
        </p:nvSpPr>
        <p:spPr>
          <a:xfrm>
            <a:off x="-9393" y="6233703"/>
            <a:ext cx="4228852"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Playgrounds with </a:t>
            </a:r>
            <a:r>
              <a:rPr lang="en-US" b="1" dirty="0" err="1">
                <a:solidFill>
                  <a:schemeClr val="accent2"/>
                </a:solidFill>
              </a:rPr>
              <a:t>Redpanda</a:t>
            </a:r>
            <a:r>
              <a:rPr lang="en-US" b="1" dirty="0">
                <a:solidFill>
                  <a:schemeClr val="accent2"/>
                </a:solidFill>
              </a:rPr>
              <a:t> Platform (Kafka-compatible)</a:t>
            </a:r>
          </a:p>
        </p:txBody>
      </p:sp>
      <p:pic>
        <p:nvPicPr>
          <p:cNvPr id="2050" name="Picture 2">
            <a:extLst>
              <a:ext uri="{FF2B5EF4-FFF2-40B4-BE49-F238E27FC236}">
                <a16:creationId xmlns:a16="http://schemas.microsoft.com/office/drawing/2014/main" id="{DBDDD949-373E-1182-0594-3C7786E9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0"/>
            <a:ext cx="10758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38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Closing Thoughts</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Taking it from Here</a:t>
            </a:r>
          </a:p>
        </p:txBody>
      </p:sp>
    </p:spTree>
    <p:extLst>
      <p:ext uri="{BB962C8B-B14F-4D97-AF65-F5344CB8AC3E}">
        <p14:creationId xmlns:p14="http://schemas.microsoft.com/office/powerpoint/2010/main" val="2052044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A366-1B61-04CF-0B4D-45EB1230EC18}"/>
              </a:ext>
            </a:extLst>
          </p:cNvPr>
          <p:cNvSpPr>
            <a:spLocks noGrp="1"/>
          </p:cNvSpPr>
          <p:nvPr>
            <p:ph type="title"/>
          </p:nvPr>
        </p:nvSpPr>
        <p:spPr>
          <a:xfrm>
            <a:off x="468807" y="0"/>
            <a:ext cx="11205668" cy="667808"/>
          </a:xfrm>
        </p:spPr>
        <p:txBody>
          <a:bodyPr/>
          <a:lstStyle/>
          <a:p>
            <a:r>
              <a:rPr lang="en-US" dirty="0"/>
              <a:t>References</a:t>
            </a:r>
          </a:p>
        </p:txBody>
      </p:sp>
      <p:sp>
        <p:nvSpPr>
          <p:cNvPr id="3" name="Content Placeholder 2">
            <a:extLst>
              <a:ext uri="{FF2B5EF4-FFF2-40B4-BE49-F238E27FC236}">
                <a16:creationId xmlns:a16="http://schemas.microsoft.com/office/drawing/2014/main" id="{CD84B565-E9FC-FAE2-6B3D-42C5C47ADAE4}"/>
              </a:ext>
            </a:extLst>
          </p:cNvPr>
          <p:cNvSpPr>
            <a:spLocks noGrp="1"/>
          </p:cNvSpPr>
          <p:nvPr>
            <p:ph sz="quarter" idx="10"/>
          </p:nvPr>
        </p:nvSpPr>
        <p:spPr>
          <a:xfrm>
            <a:off x="468313" y="802888"/>
            <a:ext cx="11206162" cy="5081976"/>
          </a:xfrm>
        </p:spPr>
        <p:txBody>
          <a:bodyPr>
            <a:normAutofit fontScale="92500" lnSpcReduction="20000"/>
          </a:bodyPr>
          <a:lstStyle/>
          <a:p>
            <a:pPr marL="285750" indent="-285750">
              <a:buFont typeface="Wingdings" pitchFamily="2" charset="2"/>
              <a:buChar char="q"/>
            </a:pPr>
            <a:r>
              <a:rPr lang="en-US" dirty="0"/>
              <a:t>Source Material</a:t>
            </a:r>
            <a:endParaRPr lang="en-US" dirty="0">
              <a:hlinkClick r:id="rId3"/>
            </a:endParaRPr>
          </a:p>
          <a:p>
            <a:pPr marL="742950" lvl="1" indent="-285750">
              <a:buFont typeface="Wingdings" pitchFamily="2" charset="2"/>
              <a:buChar char="ü"/>
            </a:pPr>
            <a:r>
              <a:rPr lang="en-US" dirty="0">
                <a:hlinkClick r:id="rId3"/>
              </a:rPr>
              <a:t>Improving GitHub - demo-ordermgmt-cqrs-cdc</a:t>
            </a:r>
            <a:endParaRPr lang="en-US" dirty="0"/>
          </a:p>
          <a:p>
            <a:pPr marL="742950" lvl="1" indent="-285750">
              <a:buFont typeface="Wingdings" pitchFamily="2" charset="2"/>
              <a:buChar char="ü"/>
            </a:pPr>
            <a:r>
              <a:rPr lang="en-US" dirty="0">
                <a:hlinkClick r:id="rId4"/>
              </a:rPr>
              <a:t>Original Tutorial – Building DDD Aggregates via CQRS/CDC</a:t>
            </a:r>
            <a:endParaRPr lang="en-US" dirty="0"/>
          </a:p>
          <a:p>
            <a:pPr marL="285750" indent="-285750">
              <a:buFont typeface="Wingdings" pitchFamily="2" charset="2"/>
              <a:buChar char="ü"/>
            </a:pPr>
            <a:endParaRPr lang="en-US" dirty="0"/>
          </a:p>
          <a:p>
            <a:pPr marL="285750" indent="-285750">
              <a:buFont typeface="Wingdings" pitchFamily="2" charset="2"/>
              <a:buChar char="q"/>
            </a:pPr>
            <a:r>
              <a:rPr lang="en-US" dirty="0"/>
              <a:t>Telling the Story - Methods</a:t>
            </a:r>
          </a:p>
          <a:p>
            <a:pPr marL="742950" lvl="1" indent="-285750">
              <a:buFont typeface="Wingdings" pitchFamily="2" charset="2"/>
              <a:buChar char="ü"/>
            </a:pPr>
            <a:r>
              <a:rPr lang="en-US" dirty="0">
                <a:hlinkClick r:id="rId5"/>
              </a:rPr>
              <a:t>Domain Storytelling</a:t>
            </a:r>
            <a:endParaRPr lang="en-US" dirty="0"/>
          </a:p>
          <a:p>
            <a:pPr marL="742950" lvl="1" indent="-285750">
              <a:buFont typeface="Wingdings" pitchFamily="2" charset="2"/>
              <a:buChar char="ü"/>
            </a:pPr>
            <a:r>
              <a:rPr lang="en-US" dirty="0">
                <a:hlinkClick r:id="rId6"/>
              </a:rPr>
              <a:t>Event Modeling - Blueprinting</a:t>
            </a:r>
            <a:br>
              <a:rPr lang="en-US" dirty="0"/>
            </a:br>
            <a:endParaRPr lang="en-US" dirty="0"/>
          </a:p>
          <a:p>
            <a:pPr marL="742950" lvl="1" indent="-285750">
              <a:buFont typeface="Wingdings" pitchFamily="2" charset="2"/>
              <a:buChar char="ü"/>
            </a:pPr>
            <a:r>
              <a:rPr lang="en-US" dirty="0">
                <a:hlinkClick r:id="rId7"/>
              </a:rPr>
              <a:t>Event Storming</a:t>
            </a:r>
            <a:endParaRPr lang="en-US" dirty="0"/>
          </a:p>
          <a:p>
            <a:pPr marL="742950" lvl="1" indent="-285750">
              <a:buFont typeface="Wingdings" pitchFamily="2" charset="2"/>
              <a:buChar char="ü"/>
            </a:pPr>
            <a:r>
              <a:rPr lang="en-US" dirty="0">
                <a:hlinkClick r:id="rId8"/>
              </a:rPr>
              <a:t>User Story Mapping</a:t>
            </a:r>
            <a:endParaRPr lang="en-US" dirty="0"/>
          </a:p>
          <a:p>
            <a:pPr marL="742950" lvl="1" indent="-285750">
              <a:buFont typeface="Wingdings" pitchFamily="2" charset="2"/>
              <a:buChar char="ü"/>
            </a:pPr>
            <a:r>
              <a:rPr lang="en-US" dirty="0">
                <a:hlinkClick r:id="rId9"/>
              </a:rPr>
              <a:t>Use Case Modeling</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Solutioning</a:t>
            </a:r>
          </a:p>
          <a:p>
            <a:pPr marL="742950" lvl="1" indent="-285750">
              <a:buFont typeface="Wingdings" pitchFamily="2" charset="2"/>
              <a:buChar char="ü"/>
            </a:pPr>
            <a:r>
              <a:rPr lang="en-US" dirty="0">
                <a:hlinkClick r:id="rId10"/>
              </a:rPr>
              <a:t>Learning Domain-Driven Design</a:t>
            </a:r>
            <a:endParaRPr lang="en-US" dirty="0"/>
          </a:p>
          <a:p>
            <a:pPr marL="742950" lvl="1" indent="-285750">
              <a:buFont typeface="Wingdings" pitchFamily="2" charset="2"/>
              <a:buChar char="ü"/>
            </a:pPr>
            <a:r>
              <a:rPr lang="en-US" dirty="0">
                <a:hlinkClick r:id="rId11"/>
              </a:rPr>
              <a:t>C4 - Modeling (Arch)</a:t>
            </a:r>
            <a:endParaRPr lang="en-US" dirty="0"/>
          </a:p>
          <a:p>
            <a:pPr marL="742950" lvl="1" indent="-285750">
              <a:buFont typeface="Wingdings" pitchFamily="2" charset="2"/>
              <a:buChar char="ü"/>
            </a:pPr>
            <a:r>
              <a:rPr lang="en-US" dirty="0">
                <a:hlinkClick r:id="rId12"/>
              </a:rPr>
              <a:t>4+1 Architecture View Model</a:t>
            </a:r>
            <a:endParaRPr lang="en-US" dirty="0"/>
          </a:p>
          <a:p>
            <a:pPr marL="742950" lvl="1" indent="-285750">
              <a:buFont typeface="Wingdings" pitchFamily="2" charset="2"/>
              <a:buChar char="ü"/>
            </a:pPr>
            <a:r>
              <a:rPr lang="en-US" dirty="0">
                <a:hlinkClick r:id="rId13"/>
              </a:rPr>
              <a:t>Righting Software</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Development</a:t>
            </a:r>
          </a:p>
          <a:p>
            <a:pPr marL="742950" lvl="1" indent="-285750">
              <a:buFont typeface="Wingdings" pitchFamily="2" charset="2"/>
              <a:buChar char="ü"/>
            </a:pPr>
            <a:r>
              <a:rPr lang="en-US" dirty="0">
                <a:hlinkClick r:id="rId14"/>
              </a:rPr>
              <a:t>Kafka Streams in Action, Second Edition</a:t>
            </a:r>
            <a:endParaRPr lang="en-US" dirty="0"/>
          </a:p>
          <a:p>
            <a:pPr marL="742950" lvl="1" indent="-285750">
              <a:buFont typeface="Wingdings" pitchFamily="2" charset="2"/>
              <a:buChar char="ü"/>
            </a:pPr>
            <a:r>
              <a:rPr lang="en-US" dirty="0">
                <a:hlinkClick r:id="rId15"/>
              </a:rPr>
              <a:t>Mastering Kafka Streams and ksqlDB</a:t>
            </a:r>
            <a:endParaRPr lang="en-US" dirty="0"/>
          </a:p>
          <a:p>
            <a:pPr marL="742950" lvl="1" indent="-285750">
              <a:buFont typeface="Wingdings" pitchFamily="2" charset="2"/>
              <a:buChar char="ü"/>
            </a:pPr>
            <a:r>
              <a:rPr lang="en-US" dirty="0">
                <a:hlinkClick r:id="rId16"/>
              </a:rPr>
              <a:t>Spring </a:t>
            </a:r>
            <a:r>
              <a:rPr lang="en-US" dirty="0" err="1">
                <a:hlinkClick r:id="rId16"/>
              </a:rPr>
              <a:t>Modulith</a:t>
            </a: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p:txBody>
      </p:sp>
    </p:spTree>
    <p:extLst>
      <p:ext uri="{BB962C8B-B14F-4D97-AF65-F5344CB8AC3E}">
        <p14:creationId xmlns:p14="http://schemas.microsoft.com/office/powerpoint/2010/main" val="2786115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 You Images - Free Download on Freepik">
            <a:extLst>
              <a:ext uri="{FF2B5EF4-FFF2-40B4-BE49-F238E27FC236}">
                <a16:creationId xmlns:a16="http://schemas.microsoft.com/office/drawing/2014/main" id="{404815B5-F797-BF85-D82B-979E93A2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939" y="1916957"/>
            <a:ext cx="4272121" cy="30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7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AEC75-BBFC-4230-CE40-D3F963BE3F35}"/>
              </a:ext>
            </a:extLst>
          </p:cNvPr>
          <p:cNvPicPr>
            <a:picLocks noChangeAspect="1"/>
          </p:cNvPicPr>
          <p:nvPr/>
        </p:nvPicPr>
        <p:blipFill>
          <a:blip r:embed="rId3"/>
          <a:stretch>
            <a:fillRect/>
          </a:stretch>
        </p:blipFill>
        <p:spPr>
          <a:xfrm>
            <a:off x="262425" y="586282"/>
            <a:ext cx="2757222" cy="2842718"/>
          </a:xfrm>
          <a:prstGeom prst="rect">
            <a:avLst/>
          </a:prstGeom>
        </p:spPr>
      </p:pic>
      <p:pic>
        <p:nvPicPr>
          <p:cNvPr id="6" name="Picture 5">
            <a:extLst>
              <a:ext uri="{FF2B5EF4-FFF2-40B4-BE49-F238E27FC236}">
                <a16:creationId xmlns:a16="http://schemas.microsoft.com/office/drawing/2014/main" id="{FDCBFB63-A1CC-5BF6-41A4-D91D2BC10028}"/>
              </a:ext>
            </a:extLst>
          </p:cNvPr>
          <p:cNvPicPr>
            <a:picLocks noChangeAspect="1"/>
          </p:cNvPicPr>
          <p:nvPr/>
        </p:nvPicPr>
        <p:blipFill>
          <a:blip r:embed="rId4"/>
          <a:stretch>
            <a:fillRect/>
          </a:stretch>
        </p:blipFill>
        <p:spPr>
          <a:xfrm>
            <a:off x="4444956" y="606055"/>
            <a:ext cx="2850935" cy="2687822"/>
          </a:xfrm>
          <a:prstGeom prst="rect">
            <a:avLst/>
          </a:prstGeom>
        </p:spPr>
      </p:pic>
      <p:pic>
        <p:nvPicPr>
          <p:cNvPr id="7" name="Picture 6">
            <a:extLst>
              <a:ext uri="{FF2B5EF4-FFF2-40B4-BE49-F238E27FC236}">
                <a16:creationId xmlns:a16="http://schemas.microsoft.com/office/drawing/2014/main" id="{74186C3B-1483-CD92-8237-C1F78167BFCD}"/>
              </a:ext>
            </a:extLst>
          </p:cNvPr>
          <p:cNvPicPr>
            <a:picLocks noChangeAspect="1"/>
          </p:cNvPicPr>
          <p:nvPr/>
        </p:nvPicPr>
        <p:blipFill>
          <a:blip r:embed="rId5"/>
          <a:stretch>
            <a:fillRect/>
          </a:stretch>
        </p:blipFill>
        <p:spPr>
          <a:xfrm>
            <a:off x="8721200" y="606055"/>
            <a:ext cx="3208375" cy="2627093"/>
          </a:xfrm>
          <a:prstGeom prst="rect">
            <a:avLst/>
          </a:prstGeom>
        </p:spPr>
      </p:pic>
      <p:pic>
        <p:nvPicPr>
          <p:cNvPr id="10" name="Picture 9">
            <a:extLst>
              <a:ext uri="{FF2B5EF4-FFF2-40B4-BE49-F238E27FC236}">
                <a16:creationId xmlns:a16="http://schemas.microsoft.com/office/drawing/2014/main" id="{3B63CF03-DD61-98FE-8178-A7CAFB6A22CA}"/>
              </a:ext>
            </a:extLst>
          </p:cNvPr>
          <p:cNvPicPr>
            <a:picLocks noChangeAspect="1"/>
          </p:cNvPicPr>
          <p:nvPr/>
        </p:nvPicPr>
        <p:blipFill>
          <a:blip r:embed="rId6"/>
          <a:stretch>
            <a:fillRect/>
          </a:stretch>
        </p:blipFill>
        <p:spPr>
          <a:xfrm>
            <a:off x="5356751" y="3753293"/>
            <a:ext cx="1206500" cy="1206500"/>
          </a:xfrm>
          <a:prstGeom prst="rect">
            <a:avLst/>
          </a:prstGeom>
        </p:spPr>
      </p:pic>
      <p:sp>
        <p:nvSpPr>
          <p:cNvPr id="11" name="TextBox 10">
            <a:extLst>
              <a:ext uri="{FF2B5EF4-FFF2-40B4-BE49-F238E27FC236}">
                <a16:creationId xmlns:a16="http://schemas.microsoft.com/office/drawing/2014/main" id="{03DFCB41-EB40-7368-E6A3-BEE810E7525E}"/>
              </a:ext>
            </a:extLst>
          </p:cNvPr>
          <p:cNvSpPr txBox="1"/>
          <p:nvPr/>
        </p:nvSpPr>
        <p:spPr>
          <a:xfrm>
            <a:off x="6645349" y="3753293"/>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D426EFAA-E98B-8A11-7F4D-7A5AD741C7E0}"/>
              </a:ext>
            </a:extLst>
          </p:cNvPr>
          <p:cNvPicPr>
            <a:picLocks noChangeAspect="1"/>
          </p:cNvPicPr>
          <p:nvPr/>
        </p:nvPicPr>
        <p:blipFill>
          <a:blip r:embed="rId7"/>
          <a:stretch>
            <a:fillRect/>
          </a:stretch>
        </p:blipFill>
        <p:spPr>
          <a:xfrm>
            <a:off x="274308" y="4708171"/>
            <a:ext cx="11823405" cy="606708"/>
          </a:xfrm>
          <a:prstGeom prst="rect">
            <a:avLst/>
          </a:prstGeom>
        </p:spPr>
      </p:pic>
    </p:spTree>
    <p:extLst>
      <p:ext uri="{BB962C8B-B14F-4D97-AF65-F5344CB8AC3E}">
        <p14:creationId xmlns:p14="http://schemas.microsoft.com/office/powerpoint/2010/main" val="39446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0.70"/>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9CD3-46C2-76FD-51A2-B7DCE9D3B4C1}"/>
              </a:ext>
            </a:extLst>
          </p:cNvPr>
          <p:cNvSpPr>
            <a:spLocks noGrp="1"/>
          </p:cNvSpPr>
          <p:nvPr>
            <p:ph type="title"/>
          </p:nvPr>
        </p:nvSpPr>
        <p:spPr/>
        <p:txBody>
          <a:bodyPr>
            <a:normAutofit/>
          </a:bodyPr>
          <a:lstStyle/>
          <a:p>
            <a:r>
              <a:rPr lang="en-US" dirty="0"/>
              <a:t>Course Outline</a:t>
            </a:r>
            <a:endParaRPr lang="en-US" sz="1600" dirty="0"/>
          </a:p>
        </p:txBody>
      </p:sp>
      <p:pic>
        <p:nvPicPr>
          <p:cNvPr id="6" name="Content Placeholder 5">
            <a:extLst>
              <a:ext uri="{FF2B5EF4-FFF2-40B4-BE49-F238E27FC236}">
                <a16:creationId xmlns:a16="http://schemas.microsoft.com/office/drawing/2014/main" id="{0D74EA2C-41AC-B47D-2048-D9CE3C678F03}"/>
              </a:ext>
            </a:extLst>
          </p:cNvPr>
          <p:cNvPicPr>
            <a:picLocks noGrp="1" noChangeAspect="1"/>
          </p:cNvPicPr>
          <p:nvPr>
            <p:ph sz="quarter" idx="12"/>
          </p:nvPr>
        </p:nvPicPr>
        <p:blipFill>
          <a:blip r:embed="rId3"/>
          <a:stretch>
            <a:fillRect/>
          </a:stretch>
        </p:blipFill>
        <p:spPr>
          <a:xfrm>
            <a:off x="5724563" y="0"/>
            <a:ext cx="6467437" cy="6342611"/>
          </a:xfrm>
          <a:prstGeom prst="rect">
            <a:avLst/>
          </a:prstGeom>
        </p:spPr>
      </p:pic>
      <p:sp>
        <p:nvSpPr>
          <p:cNvPr id="7" name="Oval 6">
            <a:extLst>
              <a:ext uri="{FF2B5EF4-FFF2-40B4-BE49-F238E27FC236}">
                <a16:creationId xmlns:a16="http://schemas.microsoft.com/office/drawing/2014/main" id="{8103FB14-B1C8-4602-B6C2-20DF9DD836E2}"/>
              </a:ext>
            </a:extLst>
          </p:cNvPr>
          <p:cNvSpPr>
            <a:spLocks noChangeAspect="1"/>
          </p:cNvSpPr>
          <p:nvPr/>
        </p:nvSpPr>
        <p:spPr>
          <a:xfrm>
            <a:off x="709297" y="146086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8" name="Oval 7">
            <a:extLst>
              <a:ext uri="{FF2B5EF4-FFF2-40B4-BE49-F238E27FC236}">
                <a16:creationId xmlns:a16="http://schemas.microsoft.com/office/drawing/2014/main" id="{93953D06-C0EE-118B-52D3-59F9FD72F8D0}"/>
              </a:ext>
            </a:extLst>
          </p:cNvPr>
          <p:cNvSpPr>
            <a:spLocks noChangeAspect="1"/>
          </p:cNvSpPr>
          <p:nvPr/>
        </p:nvSpPr>
        <p:spPr>
          <a:xfrm>
            <a:off x="709296" y="269022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9" name="Oval 8">
            <a:extLst>
              <a:ext uri="{FF2B5EF4-FFF2-40B4-BE49-F238E27FC236}">
                <a16:creationId xmlns:a16="http://schemas.microsoft.com/office/drawing/2014/main" id="{ADAD3661-053F-26D6-A1C6-99A556CF5D00}"/>
              </a:ext>
            </a:extLst>
          </p:cNvPr>
          <p:cNvSpPr>
            <a:spLocks noChangeAspect="1"/>
          </p:cNvSpPr>
          <p:nvPr/>
        </p:nvSpPr>
        <p:spPr>
          <a:xfrm>
            <a:off x="709295" y="391958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1" name="Title 1">
            <a:extLst>
              <a:ext uri="{FF2B5EF4-FFF2-40B4-BE49-F238E27FC236}">
                <a16:creationId xmlns:a16="http://schemas.microsoft.com/office/drawing/2014/main" id="{9362CBBB-7263-8689-876B-21B5EBFC3102}"/>
              </a:ext>
            </a:extLst>
          </p:cNvPr>
          <p:cNvSpPr txBox="1">
            <a:spLocks/>
          </p:cNvSpPr>
          <p:nvPr/>
        </p:nvSpPr>
        <p:spPr>
          <a:xfrm>
            <a:off x="1469475" y="1539154"/>
            <a:ext cx="4014281" cy="684719"/>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Building</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Working Software</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is More </a:t>
            </a:r>
          </a:p>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Than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Code</a:t>
            </a:r>
          </a:p>
        </p:txBody>
      </p:sp>
      <p:sp>
        <p:nvSpPr>
          <p:cNvPr id="3" name="Title 1">
            <a:extLst>
              <a:ext uri="{FF2B5EF4-FFF2-40B4-BE49-F238E27FC236}">
                <a16:creationId xmlns:a16="http://schemas.microsoft.com/office/drawing/2014/main" id="{224DC328-A877-8B74-EC29-652FC400EFD1}"/>
              </a:ext>
            </a:extLst>
          </p:cNvPr>
          <p:cNvSpPr txBox="1">
            <a:spLocks/>
          </p:cNvSpPr>
          <p:nvPr/>
        </p:nvSpPr>
        <p:spPr>
          <a:xfrm>
            <a:off x="1469475" y="2759686"/>
            <a:ext cx="4014281" cy="654575"/>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Every</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Journey</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begins with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Story </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that leads to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p>
        </p:txBody>
      </p:sp>
      <p:sp>
        <p:nvSpPr>
          <p:cNvPr id="4" name="Title 1">
            <a:extLst>
              <a:ext uri="{FF2B5EF4-FFF2-40B4-BE49-F238E27FC236}">
                <a16:creationId xmlns:a16="http://schemas.microsoft.com/office/drawing/2014/main" id="{90AA6CDB-F7B2-B53B-B9D3-FD144FFBC4D6}"/>
              </a:ext>
            </a:extLst>
          </p:cNvPr>
          <p:cNvSpPr txBox="1">
            <a:spLocks/>
          </p:cNvSpPr>
          <p:nvPr/>
        </p:nvSpPr>
        <p:spPr>
          <a:xfrm>
            <a:off x="1469475" y="4047616"/>
            <a:ext cx="4014281" cy="556687"/>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 Design, Develop, Demo</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
        <p:nvSpPr>
          <p:cNvPr id="5" name="Oval 4">
            <a:extLst>
              <a:ext uri="{FF2B5EF4-FFF2-40B4-BE49-F238E27FC236}">
                <a16:creationId xmlns:a16="http://schemas.microsoft.com/office/drawing/2014/main" id="{619F32AD-5AC9-7583-92B3-65930B049EC1}"/>
              </a:ext>
            </a:extLst>
          </p:cNvPr>
          <p:cNvSpPr>
            <a:spLocks noChangeAspect="1"/>
          </p:cNvSpPr>
          <p:nvPr/>
        </p:nvSpPr>
        <p:spPr>
          <a:xfrm>
            <a:off x="709296" y="5095855"/>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EFFFF"/>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10" name="Title 1">
            <a:extLst>
              <a:ext uri="{FF2B5EF4-FFF2-40B4-BE49-F238E27FC236}">
                <a16:creationId xmlns:a16="http://schemas.microsoft.com/office/drawing/2014/main" id="{8F57C7FC-88BA-E52E-3592-339DFCEF12E7}"/>
              </a:ext>
            </a:extLst>
          </p:cNvPr>
          <p:cNvSpPr txBox="1">
            <a:spLocks/>
          </p:cNvSpPr>
          <p:nvPr/>
        </p:nvSpPr>
        <p:spPr>
          <a:xfrm>
            <a:off x="1469477" y="5238004"/>
            <a:ext cx="4014281" cy="654576"/>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Closing Thoughts &amp; Resources</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Tree>
    <p:extLst>
      <p:ext uri="{BB962C8B-B14F-4D97-AF65-F5344CB8AC3E}">
        <p14:creationId xmlns:p14="http://schemas.microsoft.com/office/powerpoint/2010/main" val="198578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Building Software that Works is more than the Code</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“Code is Truth” built on Knowledge &amp; Collaboration</a:t>
            </a:r>
          </a:p>
        </p:txBody>
      </p:sp>
    </p:spTree>
    <p:extLst>
      <p:ext uri="{BB962C8B-B14F-4D97-AF65-F5344CB8AC3E}">
        <p14:creationId xmlns:p14="http://schemas.microsoft.com/office/powerpoint/2010/main" val="253099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D73B14-30F1-131C-F25E-6A53223EFCB4}"/>
              </a:ext>
            </a:extLst>
          </p:cNvPr>
          <p:cNvPicPr>
            <a:picLocks noChangeAspect="1"/>
          </p:cNvPicPr>
          <p:nvPr/>
        </p:nvPicPr>
        <p:blipFill>
          <a:blip r:embed="rId3"/>
          <a:stretch>
            <a:fillRect/>
          </a:stretch>
        </p:blipFill>
        <p:spPr>
          <a:xfrm>
            <a:off x="183290" y="304101"/>
            <a:ext cx="11617112" cy="511445"/>
          </a:xfrm>
          <a:prstGeom prst="rect">
            <a:avLst/>
          </a:prstGeom>
        </p:spPr>
      </p:pic>
      <p:pic>
        <p:nvPicPr>
          <p:cNvPr id="13" name="Picture 12">
            <a:extLst>
              <a:ext uri="{FF2B5EF4-FFF2-40B4-BE49-F238E27FC236}">
                <a16:creationId xmlns:a16="http://schemas.microsoft.com/office/drawing/2014/main" id="{7EFE0976-0AC7-5BEE-C81D-E10D67044553}"/>
              </a:ext>
            </a:extLst>
          </p:cNvPr>
          <p:cNvPicPr>
            <a:picLocks noChangeAspect="1"/>
          </p:cNvPicPr>
          <p:nvPr/>
        </p:nvPicPr>
        <p:blipFill>
          <a:blip r:embed="rId4"/>
          <a:stretch>
            <a:fillRect/>
          </a:stretch>
        </p:blipFill>
        <p:spPr>
          <a:xfrm>
            <a:off x="0" y="1046365"/>
            <a:ext cx="1141998" cy="1141998"/>
          </a:xfrm>
          <a:prstGeom prst="rect">
            <a:avLst/>
          </a:prstGeom>
        </p:spPr>
      </p:pic>
      <p:pic>
        <p:nvPicPr>
          <p:cNvPr id="14" name="Picture 13">
            <a:extLst>
              <a:ext uri="{FF2B5EF4-FFF2-40B4-BE49-F238E27FC236}">
                <a16:creationId xmlns:a16="http://schemas.microsoft.com/office/drawing/2014/main" id="{C379B2A7-8886-6166-60BE-1079CE13C64D}"/>
              </a:ext>
            </a:extLst>
          </p:cNvPr>
          <p:cNvPicPr>
            <a:picLocks noChangeAspect="1"/>
          </p:cNvPicPr>
          <p:nvPr/>
        </p:nvPicPr>
        <p:blipFill>
          <a:blip r:embed="rId5"/>
          <a:stretch>
            <a:fillRect/>
          </a:stretch>
        </p:blipFill>
        <p:spPr>
          <a:xfrm>
            <a:off x="21366" y="4289192"/>
            <a:ext cx="1437637" cy="1275716"/>
          </a:xfrm>
          <a:prstGeom prst="rect">
            <a:avLst/>
          </a:prstGeom>
        </p:spPr>
      </p:pic>
      <p:pic>
        <p:nvPicPr>
          <p:cNvPr id="15" name="Picture 14">
            <a:extLst>
              <a:ext uri="{FF2B5EF4-FFF2-40B4-BE49-F238E27FC236}">
                <a16:creationId xmlns:a16="http://schemas.microsoft.com/office/drawing/2014/main" id="{C67B1C90-91B4-391C-EAE6-E4731E67E0C6}"/>
              </a:ext>
            </a:extLst>
          </p:cNvPr>
          <p:cNvPicPr>
            <a:picLocks noChangeAspect="1"/>
          </p:cNvPicPr>
          <p:nvPr/>
        </p:nvPicPr>
        <p:blipFill>
          <a:blip r:embed="rId6"/>
          <a:stretch>
            <a:fillRect/>
          </a:stretch>
        </p:blipFill>
        <p:spPr>
          <a:xfrm>
            <a:off x="2158631" y="1143493"/>
            <a:ext cx="1277028" cy="938338"/>
          </a:xfrm>
          <a:prstGeom prst="rect">
            <a:avLst/>
          </a:prstGeom>
        </p:spPr>
      </p:pic>
      <p:pic>
        <p:nvPicPr>
          <p:cNvPr id="16" name="Picture 15">
            <a:extLst>
              <a:ext uri="{FF2B5EF4-FFF2-40B4-BE49-F238E27FC236}">
                <a16:creationId xmlns:a16="http://schemas.microsoft.com/office/drawing/2014/main" id="{C73B2446-9B47-8D4D-51E4-81C9292992B0}"/>
              </a:ext>
            </a:extLst>
          </p:cNvPr>
          <p:cNvPicPr>
            <a:picLocks noChangeAspect="1"/>
          </p:cNvPicPr>
          <p:nvPr/>
        </p:nvPicPr>
        <p:blipFill>
          <a:blip r:embed="rId7"/>
          <a:stretch>
            <a:fillRect/>
          </a:stretch>
        </p:blipFill>
        <p:spPr>
          <a:xfrm flipH="1">
            <a:off x="2158631" y="3340976"/>
            <a:ext cx="1277028" cy="2870383"/>
          </a:xfrm>
          <a:prstGeom prst="rect">
            <a:avLst/>
          </a:prstGeom>
        </p:spPr>
      </p:pic>
      <p:pic>
        <p:nvPicPr>
          <p:cNvPr id="17" name="Picture 16">
            <a:extLst>
              <a:ext uri="{FF2B5EF4-FFF2-40B4-BE49-F238E27FC236}">
                <a16:creationId xmlns:a16="http://schemas.microsoft.com/office/drawing/2014/main" id="{E3EC9E2B-5691-C3C2-AD0D-25DAF0C5FD4E}"/>
              </a:ext>
            </a:extLst>
          </p:cNvPr>
          <p:cNvPicPr>
            <a:picLocks noChangeAspect="1"/>
          </p:cNvPicPr>
          <p:nvPr/>
        </p:nvPicPr>
        <p:blipFill>
          <a:blip r:embed="rId8"/>
          <a:stretch>
            <a:fillRect/>
          </a:stretch>
        </p:blipFill>
        <p:spPr>
          <a:xfrm>
            <a:off x="4770761" y="821224"/>
            <a:ext cx="2296400" cy="1582876"/>
          </a:xfrm>
          <a:prstGeom prst="rect">
            <a:avLst/>
          </a:prstGeom>
        </p:spPr>
      </p:pic>
      <p:pic>
        <p:nvPicPr>
          <p:cNvPr id="18" name="Picture 17">
            <a:extLst>
              <a:ext uri="{FF2B5EF4-FFF2-40B4-BE49-F238E27FC236}">
                <a16:creationId xmlns:a16="http://schemas.microsoft.com/office/drawing/2014/main" id="{00DE3056-1209-A309-340C-1E842A79EE26}"/>
              </a:ext>
            </a:extLst>
          </p:cNvPr>
          <p:cNvPicPr>
            <a:picLocks noChangeAspect="1"/>
          </p:cNvPicPr>
          <p:nvPr/>
        </p:nvPicPr>
        <p:blipFill>
          <a:blip r:embed="rId9"/>
          <a:stretch>
            <a:fillRect/>
          </a:stretch>
        </p:blipFill>
        <p:spPr>
          <a:xfrm>
            <a:off x="4770761" y="4034483"/>
            <a:ext cx="2517527" cy="1582876"/>
          </a:xfrm>
          <a:prstGeom prst="rect">
            <a:avLst/>
          </a:prstGeom>
        </p:spPr>
      </p:pic>
      <p:pic>
        <p:nvPicPr>
          <p:cNvPr id="19" name="Picture 18">
            <a:extLst>
              <a:ext uri="{FF2B5EF4-FFF2-40B4-BE49-F238E27FC236}">
                <a16:creationId xmlns:a16="http://schemas.microsoft.com/office/drawing/2014/main" id="{96BBA9AB-D8FB-22F9-32B9-4352D934F3FC}"/>
              </a:ext>
            </a:extLst>
          </p:cNvPr>
          <p:cNvPicPr>
            <a:picLocks noChangeAspect="1"/>
          </p:cNvPicPr>
          <p:nvPr/>
        </p:nvPicPr>
        <p:blipFill>
          <a:blip r:embed="rId10"/>
          <a:stretch>
            <a:fillRect/>
          </a:stretch>
        </p:blipFill>
        <p:spPr>
          <a:xfrm>
            <a:off x="8104719" y="948131"/>
            <a:ext cx="1329062" cy="1329062"/>
          </a:xfrm>
          <a:prstGeom prst="rect">
            <a:avLst/>
          </a:prstGeom>
        </p:spPr>
      </p:pic>
      <p:pic>
        <p:nvPicPr>
          <p:cNvPr id="20" name="Picture 19">
            <a:extLst>
              <a:ext uri="{FF2B5EF4-FFF2-40B4-BE49-F238E27FC236}">
                <a16:creationId xmlns:a16="http://schemas.microsoft.com/office/drawing/2014/main" id="{A7E9A810-3F52-617A-5C98-22B4D18F6BBC}"/>
              </a:ext>
            </a:extLst>
          </p:cNvPr>
          <p:cNvPicPr>
            <a:picLocks noChangeAspect="1"/>
          </p:cNvPicPr>
          <p:nvPr/>
        </p:nvPicPr>
        <p:blipFill>
          <a:blip r:embed="rId11"/>
          <a:stretch>
            <a:fillRect/>
          </a:stretch>
        </p:blipFill>
        <p:spPr>
          <a:xfrm>
            <a:off x="8104719" y="3590117"/>
            <a:ext cx="1479913" cy="2471608"/>
          </a:xfrm>
          <a:prstGeom prst="rect">
            <a:avLst/>
          </a:prstGeom>
        </p:spPr>
      </p:pic>
      <p:pic>
        <p:nvPicPr>
          <p:cNvPr id="21" name="Picture 20">
            <a:extLst>
              <a:ext uri="{FF2B5EF4-FFF2-40B4-BE49-F238E27FC236}">
                <a16:creationId xmlns:a16="http://schemas.microsoft.com/office/drawing/2014/main" id="{285865E6-E498-B91D-3300-338683808CE4}"/>
              </a:ext>
            </a:extLst>
          </p:cNvPr>
          <p:cNvPicPr>
            <a:picLocks noChangeAspect="1"/>
          </p:cNvPicPr>
          <p:nvPr/>
        </p:nvPicPr>
        <p:blipFill>
          <a:blip r:embed="rId12"/>
          <a:stretch>
            <a:fillRect/>
          </a:stretch>
        </p:blipFill>
        <p:spPr>
          <a:xfrm>
            <a:off x="10553700" y="815546"/>
            <a:ext cx="1638300" cy="1746250"/>
          </a:xfrm>
          <a:prstGeom prst="rect">
            <a:avLst/>
          </a:prstGeom>
        </p:spPr>
      </p:pic>
      <p:pic>
        <p:nvPicPr>
          <p:cNvPr id="22" name="Picture 21">
            <a:extLst>
              <a:ext uri="{FF2B5EF4-FFF2-40B4-BE49-F238E27FC236}">
                <a16:creationId xmlns:a16="http://schemas.microsoft.com/office/drawing/2014/main" id="{70C091C8-5714-5B75-DAD9-38E4DFDAF5FC}"/>
              </a:ext>
            </a:extLst>
          </p:cNvPr>
          <p:cNvPicPr>
            <a:picLocks noChangeAspect="1"/>
          </p:cNvPicPr>
          <p:nvPr/>
        </p:nvPicPr>
        <p:blipFill>
          <a:blip r:embed="rId13"/>
          <a:stretch>
            <a:fillRect/>
          </a:stretch>
        </p:blipFill>
        <p:spPr>
          <a:xfrm>
            <a:off x="10401063" y="3735205"/>
            <a:ext cx="1703995" cy="2081924"/>
          </a:xfrm>
          <a:prstGeom prst="rect">
            <a:avLst/>
          </a:prstGeom>
        </p:spPr>
      </p:pic>
      <p:pic>
        <p:nvPicPr>
          <p:cNvPr id="25" name="Picture 24">
            <a:extLst>
              <a:ext uri="{FF2B5EF4-FFF2-40B4-BE49-F238E27FC236}">
                <a16:creationId xmlns:a16="http://schemas.microsoft.com/office/drawing/2014/main" id="{7BC2EB77-DF1B-9FA2-6EDA-136EEAF9DD04}"/>
              </a:ext>
            </a:extLst>
          </p:cNvPr>
          <p:cNvPicPr>
            <a:picLocks noChangeAspect="1"/>
          </p:cNvPicPr>
          <p:nvPr/>
        </p:nvPicPr>
        <p:blipFill>
          <a:blip r:embed="rId14"/>
          <a:stretch>
            <a:fillRect/>
          </a:stretch>
        </p:blipFill>
        <p:spPr>
          <a:xfrm>
            <a:off x="183290" y="2980501"/>
            <a:ext cx="11810442" cy="142294"/>
          </a:xfrm>
          <a:prstGeom prst="rect">
            <a:avLst/>
          </a:prstGeom>
        </p:spPr>
      </p:pic>
      <p:sp>
        <p:nvSpPr>
          <p:cNvPr id="26" name="TextBox 25">
            <a:extLst>
              <a:ext uri="{FF2B5EF4-FFF2-40B4-BE49-F238E27FC236}">
                <a16:creationId xmlns:a16="http://schemas.microsoft.com/office/drawing/2014/main" id="{706290F8-892D-E55A-9B20-53E416C84B1C}"/>
              </a:ext>
            </a:extLst>
          </p:cNvPr>
          <p:cNvSpPr txBox="1"/>
          <p:nvPr/>
        </p:nvSpPr>
        <p:spPr>
          <a:xfrm>
            <a:off x="1356468"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7" name="TextBox 26">
            <a:extLst>
              <a:ext uri="{FF2B5EF4-FFF2-40B4-BE49-F238E27FC236}">
                <a16:creationId xmlns:a16="http://schemas.microsoft.com/office/drawing/2014/main" id="{478A9AF1-174F-BC70-2258-1E0326B623ED}"/>
              </a:ext>
            </a:extLst>
          </p:cNvPr>
          <p:cNvSpPr txBox="1"/>
          <p:nvPr/>
        </p:nvSpPr>
        <p:spPr>
          <a:xfrm>
            <a:off x="3902010"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8" name="TextBox 27">
            <a:extLst>
              <a:ext uri="{FF2B5EF4-FFF2-40B4-BE49-F238E27FC236}">
                <a16:creationId xmlns:a16="http://schemas.microsoft.com/office/drawing/2014/main" id="{8564278F-EFF3-6D84-959A-24527C586DD0}"/>
              </a:ext>
            </a:extLst>
          </p:cNvPr>
          <p:cNvSpPr txBox="1"/>
          <p:nvPr/>
        </p:nvSpPr>
        <p:spPr>
          <a:xfrm>
            <a:off x="7543635"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9" name="TextBox 28">
            <a:extLst>
              <a:ext uri="{FF2B5EF4-FFF2-40B4-BE49-F238E27FC236}">
                <a16:creationId xmlns:a16="http://schemas.microsoft.com/office/drawing/2014/main" id="{DA876568-6D3C-55E1-5438-AC348E833FE0}"/>
              </a:ext>
            </a:extLst>
          </p:cNvPr>
          <p:cNvSpPr txBox="1"/>
          <p:nvPr/>
        </p:nvSpPr>
        <p:spPr>
          <a:xfrm>
            <a:off x="9968064"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0" name="TextBox 29">
            <a:extLst>
              <a:ext uri="{FF2B5EF4-FFF2-40B4-BE49-F238E27FC236}">
                <a16:creationId xmlns:a16="http://schemas.microsoft.com/office/drawing/2014/main" id="{E2D629D1-4B43-9E16-61C6-FADBEE247EB4}"/>
              </a:ext>
            </a:extLst>
          </p:cNvPr>
          <p:cNvSpPr txBox="1"/>
          <p:nvPr/>
        </p:nvSpPr>
        <p:spPr>
          <a:xfrm>
            <a:off x="1356468"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1" name="TextBox 30">
            <a:extLst>
              <a:ext uri="{FF2B5EF4-FFF2-40B4-BE49-F238E27FC236}">
                <a16:creationId xmlns:a16="http://schemas.microsoft.com/office/drawing/2014/main" id="{7B35F38D-DDE0-6E95-4D9A-8904886F1574}"/>
              </a:ext>
            </a:extLst>
          </p:cNvPr>
          <p:cNvSpPr txBox="1"/>
          <p:nvPr/>
        </p:nvSpPr>
        <p:spPr>
          <a:xfrm>
            <a:off x="3902010"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2" name="TextBox 31">
            <a:extLst>
              <a:ext uri="{FF2B5EF4-FFF2-40B4-BE49-F238E27FC236}">
                <a16:creationId xmlns:a16="http://schemas.microsoft.com/office/drawing/2014/main" id="{38409C7C-CA22-77F1-C76E-5CA91981F76E}"/>
              </a:ext>
            </a:extLst>
          </p:cNvPr>
          <p:cNvSpPr txBox="1"/>
          <p:nvPr/>
        </p:nvSpPr>
        <p:spPr>
          <a:xfrm>
            <a:off x="7543635"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3" name="TextBox 32">
            <a:extLst>
              <a:ext uri="{FF2B5EF4-FFF2-40B4-BE49-F238E27FC236}">
                <a16:creationId xmlns:a16="http://schemas.microsoft.com/office/drawing/2014/main" id="{E846BB43-65A3-BA83-8F1F-5507C7895356}"/>
              </a:ext>
            </a:extLst>
          </p:cNvPr>
          <p:cNvSpPr txBox="1"/>
          <p:nvPr/>
        </p:nvSpPr>
        <p:spPr>
          <a:xfrm>
            <a:off x="9968064"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Tree>
    <p:extLst>
      <p:ext uri="{BB962C8B-B14F-4D97-AF65-F5344CB8AC3E}">
        <p14:creationId xmlns:p14="http://schemas.microsoft.com/office/powerpoint/2010/main" val="8923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a:xfrm>
            <a:off x="705913" y="2933878"/>
            <a:ext cx="11043064" cy="508001"/>
          </a:xfrm>
        </p:spPr>
        <p:txBody>
          <a:bodyPr>
            <a:normAutofit/>
          </a:bodyPr>
          <a:lstStyle/>
          <a:p>
            <a:r>
              <a:rPr lang="en-US" b="0" dirty="0"/>
              <a:t>Every</a:t>
            </a:r>
            <a:r>
              <a:rPr lang="en-US" dirty="0"/>
              <a:t> Journey </a:t>
            </a:r>
            <a:r>
              <a:rPr lang="en-US" b="0" dirty="0"/>
              <a:t>begins with a </a:t>
            </a:r>
            <a:r>
              <a:rPr lang="en-US" dirty="0"/>
              <a:t>Story </a:t>
            </a:r>
            <a:r>
              <a:rPr lang="en-US" b="0" dirty="0"/>
              <a:t>that Leads to a </a:t>
            </a:r>
            <a:r>
              <a:rPr lang="en-US" dirty="0"/>
              <a:t>Solution</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From Tutorial to Example Solution</a:t>
            </a:r>
          </a:p>
          <a:p>
            <a:r>
              <a:rPr lang="en-US" dirty="0"/>
              <a:t>(Better OUTCOMES when you CONNECT with the Story)</a:t>
            </a:r>
          </a:p>
        </p:txBody>
      </p:sp>
    </p:spTree>
    <p:extLst>
      <p:ext uri="{BB962C8B-B14F-4D97-AF65-F5344CB8AC3E}">
        <p14:creationId xmlns:p14="http://schemas.microsoft.com/office/powerpoint/2010/main" val="340011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Set the Stage</a:t>
            </a:r>
            <a:endParaRPr lang="en-US" dirty="0"/>
          </a:p>
        </p:txBody>
      </p:sp>
      <p:pic>
        <p:nvPicPr>
          <p:cNvPr id="4" name="Picture 3">
            <a:extLst>
              <a:ext uri="{FF2B5EF4-FFF2-40B4-BE49-F238E27FC236}">
                <a16:creationId xmlns:a16="http://schemas.microsoft.com/office/drawing/2014/main" id="{6270CC94-E4DA-0A93-1BC8-8386DE5AFF57}"/>
              </a:ext>
            </a:extLst>
          </p:cNvPr>
          <p:cNvPicPr>
            <a:picLocks noChangeAspect="1"/>
          </p:cNvPicPr>
          <p:nvPr/>
        </p:nvPicPr>
        <p:blipFill>
          <a:blip r:embed="rId3"/>
          <a:stretch>
            <a:fillRect/>
          </a:stretch>
        </p:blipFill>
        <p:spPr>
          <a:xfrm>
            <a:off x="530683" y="773738"/>
            <a:ext cx="4562040" cy="1329924"/>
          </a:xfrm>
          <a:prstGeom prst="rect">
            <a:avLst/>
          </a:prstGeom>
        </p:spPr>
      </p:pic>
      <p:pic>
        <p:nvPicPr>
          <p:cNvPr id="7" name="Picture 6">
            <a:extLst>
              <a:ext uri="{FF2B5EF4-FFF2-40B4-BE49-F238E27FC236}">
                <a16:creationId xmlns:a16="http://schemas.microsoft.com/office/drawing/2014/main" id="{D6B48299-17DA-D7EB-C8C0-94C71C41A211}"/>
              </a:ext>
            </a:extLst>
          </p:cNvPr>
          <p:cNvPicPr>
            <a:picLocks noChangeAspect="1"/>
          </p:cNvPicPr>
          <p:nvPr/>
        </p:nvPicPr>
        <p:blipFill>
          <a:blip r:embed="rId4"/>
          <a:stretch>
            <a:fillRect/>
          </a:stretch>
        </p:blipFill>
        <p:spPr>
          <a:xfrm>
            <a:off x="2988337" y="1023079"/>
            <a:ext cx="698606" cy="680460"/>
          </a:xfrm>
          <a:prstGeom prst="rect">
            <a:avLst/>
          </a:prstGeom>
        </p:spPr>
      </p:pic>
      <p:pic>
        <p:nvPicPr>
          <p:cNvPr id="8" name="Picture 7">
            <a:extLst>
              <a:ext uri="{FF2B5EF4-FFF2-40B4-BE49-F238E27FC236}">
                <a16:creationId xmlns:a16="http://schemas.microsoft.com/office/drawing/2014/main" id="{793FEC60-5880-C89B-EE6A-1719B6B2858A}"/>
              </a:ext>
            </a:extLst>
          </p:cNvPr>
          <p:cNvPicPr>
            <a:picLocks noChangeAspect="1"/>
          </p:cNvPicPr>
          <p:nvPr/>
        </p:nvPicPr>
        <p:blipFill>
          <a:blip r:embed="rId5"/>
          <a:stretch>
            <a:fillRect/>
          </a:stretch>
        </p:blipFill>
        <p:spPr>
          <a:xfrm>
            <a:off x="5239349" y="666598"/>
            <a:ext cx="3160084" cy="1393423"/>
          </a:xfrm>
          <a:prstGeom prst="rect">
            <a:avLst/>
          </a:prstGeom>
        </p:spPr>
      </p:pic>
      <p:sp>
        <p:nvSpPr>
          <p:cNvPr id="9" name="TextBox 8">
            <a:extLst>
              <a:ext uri="{FF2B5EF4-FFF2-40B4-BE49-F238E27FC236}">
                <a16:creationId xmlns:a16="http://schemas.microsoft.com/office/drawing/2014/main" id="{A43AADA4-02E8-2E2B-6F25-29F9691E0D7B}"/>
              </a:ext>
            </a:extLst>
          </p:cNvPr>
          <p:cNvSpPr txBox="1"/>
          <p:nvPr/>
        </p:nvSpPr>
        <p:spPr>
          <a:xfrm>
            <a:off x="4109559" y="761395"/>
            <a:ext cx="983164" cy="1323439"/>
          </a:xfrm>
          <a:prstGeom prst="rect">
            <a:avLst/>
          </a:prstGeom>
          <a:noFill/>
        </p:spPr>
        <p:txBody>
          <a:bodyPr wrap="square" rtlCol="0">
            <a:spAutoFit/>
          </a:bodyPr>
          <a:lstStyle/>
          <a:p>
            <a:r>
              <a:rPr lang="en-US" sz="8000" dirty="0">
                <a:solidFill>
                  <a:srgbClr val="FF0000"/>
                </a:solidFill>
                <a:latin typeface="Comic Sans MS" panose="030F0902030302020204" pitchFamily="66" charset="0"/>
              </a:rPr>
              <a:t>X</a:t>
            </a:r>
          </a:p>
        </p:txBody>
      </p:sp>
      <p:pic>
        <p:nvPicPr>
          <p:cNvPr id="10" name="Picture 9">
            <a:extLst>
              <a:ext uri="{FF2B5EF4-FFF2-40B4-BE49-F238E27FC236}">
                <a16:creationId xmlns:a16="http://schemas.microsoft.com/office/drawing/2014/main" id="{F7344C4F-D97D-ACC5-C783-B430B11E178D}"/>
              </a:ext>
            </a:extLst>
          </p:cNvPr>
          <p:cNvPicPr>
            <a:picLocks noChangeAspect="1"/>
          </p:cNvPicPr>
          <p:nvPr/>
        </p:nvPicPr>
        <p:blipFill>
          <a:blip r:embed="rId6"/>
          <a:stretch>
            <a:fillRect/>
          </a:stretch>
        </p:blipFill>
        <p:spPr>
          <a:xfrm>
            <a:off x="925032" y="2260714"/>
            <a:ext cx="10155511" cy="2601116"/>
          </a:xfrm>
          <a:prstGeom prst="rect">
            <a:avLst/>
          </a:prstGeom>
        </p:spPr>
      </p:pic>
      <p:pic>
        <p:nvPicPr>
          <p:cNvPr id="12" name="Picture 11">
            <a:extLst>
              <a:ext uri="{FF2B5EF4-FFF2-40B4-BE49-F238E27FC236}">
                <a16:creationId xmlns:a16="http://schemas.microsoft.com/office/drawing/2014/main" id="{4C3D6B72-4B87-D82D-35CE-B1C053970B66}"/>
              </a:ext>
            </a:extLst>
          </p:cNvPr>
          <p:cNvPicPr>
            <a:picLocks noChangeAspect="1"/>
          </p:cNvPicPr>
          <p:nvPr/>
        </p:nvPicPr>
        <p:blipFill>
          <a:blip r:embed="rId7"/>
          <a:stretch>
            <a:fillRect/>
          </a:stretch>
        </p:blipFill>
        <p:spPr>
          <a:xfrm>
            <a:off x="7630983" y="2778436"/>
            <a:ext cx="1270240" cy="2421395"/>
          </a:xfrm>
          <a:prstGeom prst="rect">
            <a:avLst/>
          </a:prstGeom>
        </p:spPr>
      </p:pic>
      <p:pic>
        <p:nvPicPr>
          <p:cNvPr id="14" name="Picture 13">
            <a:extLst>
              <a:ext uri="{FF2B5EF4-FFF2-40B4-BE49-F238E27FC236}">
                <a16:creationId xmlns:a16="http://schemas.microsoft.com/office/drawing/2014/main" id="{F7D53B46-D159-1906-7E65-2ECE670510D8}"/>
              </a:ext>
            </a:extLst>
          </p:cNvPr>
          <p:cNvPicPr>
            <a:picLocks noChangeAspect="1"/>
          </p:cNvPicPr>
          <p:nvPr/>
        </p:nvPicPr>
        <p:blipFill>
          <a:blip r:embed="rId8"/>
          <a:stretch>
            <a:fillRect/>
          </a:stretch>
        </p:blipFill>
        <p:spPr>
          <a:xfrm>
            <a:off x="8090491" y="4917744"/>
            <a:ext cx="4101509" cy="1156835"/>
          </a:xfrm>
          <a:prstGeom prst="rect">
            <a:avLst/>
          </a:prstGeom>
        </p:spPr>
      </p:pic>
    </p:spTree>
    <p:extLst>
      <p:ext uri="{BB962C8B-B14F-4D97-AF65-F5344CB8AC3E}">
        <p14:creationId xmlns:p14="http://schemas.microsoft.com/office/powerpoint/2010/main" val="34479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6" name="Picture 24">
            <a:extLst>
              <a:ext uri="{FF2B5EF4-FFF2-40B4-BE49-F238E27FC236}">
                <a16:creationId xmlns:a16="http://schemas.microsoft.com/office/drawing/2014/main" id="{2B4E000A-298B-8481-E34E-4575AD90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89" y="757756"/>
            <a:ext cx="6283607" cy="5481661"/>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E7ECDD11-8756-018D-8E9B-04E5AACC3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43" y="1346339"/>
            <a:ext cx="5219948" cy="3767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“Tell the Story” - Domain Storytelling</a:t>
            </a:r>
            <a:endParaRPr lang="en-US" dirty="0"/>
          </a:p>
        </p:txBody>
      </p:sp>
      <p:sp>
        <p:nvSpPr>
          <p:cNvPr id="3" name="TextBox 2">
            <a:extLst>
              <a:ext uri="{FF2B5EF4-FFF2-40B4-BE49-F238E27FC236}">
                <a16:creationId xmlns:a16="http://schemas.microsoft.com/office/drawing/2014/main" id="{4C3B5970-06D5-7452-B234-47EB6F5D1333}"/>
              </a:ext>
            </a:extLst>
          </p:cNvPr>
          <p:cNvSpPr txBox="1"/>
          <p:nvPr/>
        </p:nvSpPr>
        <p:spPr>
          <a:xfrm>
            <a:off x="10231717" y="113981"/>
            <a:ext cx="1845762" cy="1600438"/>
          </a:xfrm>
          <a:prstGeom prst="rect">
            <a:avLst/>
          </a:prstGeom>
          <a:noFill/>
        </p:spPr>
        <p:txBody>
          <a:bodyPr wrap="none" rtlCol="0">
            <a:spAutoFit/>
          </a:bodyPr>
          <a:lstStyle/>
          <a:p>
            <a:r>
              <a:rPr lang="en-US" sz="1400" b="1" dirty="0"/>
              <a:t>Pictographic Language</a:t>
            </a:r>
          </a:p>
          <a:p>
            <a:r>
              <a:rPr lang="en-US" sz="1400" dirty="0"/>
              <a:t>- Actors</a:t>
            </a:r>
          </a:p>
          <a:p>
            <a:r>
              <a:rPr lang="en-US" sz="1400" dirty="0"/>
              <a:t>- Work objects</a:t>
            </a:r>
          </a:p>
          <a:p>
            <a:r>
              <a:rPr lang="en-US" sz="1400" dirty="0"/>
              <a:t>- Activities</a:t>
            </a:r>
          </a:p>
          <a:p>
            <a:r>
              <a:rPr lang="en-US" sz="1400" dirty="0"/>
              <a:t>- Sequence</a:t>
            </a:r>
          </a:p>
          <a:p>
            <a:r>
              <a:rPr lang="en-US" sz="1400" dirty="0"/>
              <a:t>- Groups</a:t>
            </a:r>
          </a:p>
          <a:p>
            <a:r>
              <a:rPr lang="en-US" sz="1400" dirty="0"/>
              <a:t>- Annotations</a:t>
            </a:r>
          </a:p>
        </p:txBody>
      </p:sp>
      <p:pic>
        <p:nvPicPr>
          <p:cNvPr id="4" name="Picture 3">
            <a:extLst>
              <a:ext uri="{FF2B5EF4-FFF2-40B4-BE49-F238E27FC236}">
                <a16:creationId xmlns:a16="http://schemas.microsoft.com/office/drawing/2014/main" id="{233F7AFE-DC46-2CA3-A31E-BC53C6BFD31A}"/>
              </a:ext>
            </a:extLst>
          </p:cNvPr>
          <p:cNvPicPr>
            <a:picLocks noChangeAspect="1"/>
          </p:cNvPicPr>
          <p:nvPr/>
        </p:nvPicPr>
        <p:blipFill>
          <a:blip r:embed="rId5"/>
          <a:stretch>
            <a:fillRect/>
          </a:stretch>
        </p:blipFill>
        <p:spPr>
          <a:xfrm>
            <a:off x="9074678" y="147367"/>
            <a:ext cx="1157039" cy="1131038"/>
          </a:xfrm>
          <a:prstGeom prst="rect">
            <a:avLst/>
          </a:prstGeom>
        </p:spPr>
      </p:pic>
      <p:pic>
        <p:nvPicPr>
          <p:cNvPr id="3078" name="Picture 6">
            <a:extLst>
              <a:ext uri="{FF2B5EF4-FFF2-40B4-BE49-F238E27FC236}">
                <a16:creationId xmlns:a16="http://schemas.microsoft.com/office/drawing/2014/main" id="{B1C7EDD3-A018-FCBB-011D-5EF71A38C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256" y="621493"/>
            <a:ext cx="6029687" cy="60296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49C2B83-8810-6669-52DC-46FFA5275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754" y="1134110"/>
            <a:ext cx="3731732" cy="340340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7D37C21-3449-C4E5-2E6B-688A9C83C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8037" y="1123477"/>
            <a:ext cx="2603450" cy="3415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40C1D5-8E1B-E8FC-FEE1-CCCD12EC58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6855" y="1126854"/>
            <a:ext cx="2327274" cy="341065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E35BA48-0D4A-8A3E-496C-870BE4FEF5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6369" y="2748542"/>
            <a:ext cx="2890456" cy="17728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78908AB-19D6-91A8-1DBE-E4B6E18BC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323" y="2036646"/>
            <a:ext cx="3025977" cy="231207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6EAB06CB-5E6D-2EB7-5E3F-AD5703CB24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0323" y="4669316"/>
            <a:ext cx="1781619" cy="15701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5D80E92-1E7B-A98A-B6D1-86CD7B2851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7746" y="4396239"/>
            <a:ext cx="3025977" cy="199550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A2C60519-FF3F-533A-B2F6-B503545E97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8893" y="1739518"/>
            <a:ext cx="2404775" cy="188624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7BD1F8-AECC-359D-1380-4D5C2D6A64A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11688" y="4861551"/>
            <a:ext cx="2528176" cy="199551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0DB9768A-31C2-0ACC-DA47-B8E8E31B81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9479" y="2195986"/>
            <a:ext cx="3048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C146BC79-DBE0-00F2-3265-57901A5AEC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4214" y="2595133"/>
            <a:ext cx="2413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32738E6-D9D3-20E6-7E37-69B6B276F6B2}"/>
              </a:ext>
            </a:extLst>
          </p:cNvPr>
          <p:cNvPicPr>
            <a:picLocks noChangeAspect="1"/>
          </p:cNvPicPr>
          <p:nvPr/>
        </p:nvPicPr>
        <p:blipFill>
          <a:blip r:embed="rId18"/>
          <a:stretch>
            <a:fillRect/>
          </a:stretch>
        </p:blipFill>
        <p:spPr>
          <a:xfrm>
            <a:off x="2170040" y="711713"/>
            <a:ext cx="520504" cy="326699"/>
          </a:xfrm>
          <a:prstGeom prst="rect">
            <a:avLst/>
          </a:prstGeom>
        </p:spPr>
      </p:pic>
    </p:spTree>
    <p:extLst>
      <p:ext uri="{BB962C8B-B14F-4D97-AF65-F5344CB8AC3E}">
        <p14:creationId xmlns:p14="http://schemas.microsoft.com/office/powerpoint/2010/main" val="56663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082"/>
                                        </p:tgtEl>
                                        <p:attrNameLst>
                                          <p:attrName>style.visibility</p:attrName>
                                        </p:attrNameLst>
                                      </p:cBhvr>
                                      <p:to>
                                        <p:strVal val="visible"/>
                                      </p:to>
                                    </p:set>
                                    <p:animEffect transition="in" filter="blinds(horizontal)">
                                      <p:cBhvr>
                                        <p:cTn id="13" dur="500"/>
                                        <p:tgtEl>
                                          <p:spTgt spid="308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blinds(horizontal)">
                                      <p:cBhvr>
                                        <p:cTn id="18" dur="500"/>
                                        <p:tgtEl>
                                          <p:spTgt spid="308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animEffect transition="in" filter="blinds(horizontal)">
                                      <p:cBhvr>
                                        <p:cTn id="23" dur="500"/>
                                        <p:tgtEl>
                                          <p:spTgt spid="308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088"/>
                                        </p:tgtEl>
                                        <p:attrNameLst>
                                          <p:attrName>style.visibility</p:attrName>
                                        </p:attrNameLst>
                                      </p:cBhvr>
                                      <p:to>
                                        <p:strVal val="visible"/>
                                      </p:to>
                                    </p:set>
                                    <p:animEffect transition="in" filter="blinds(horizontal)">
                                      <p:cBhvr>
                                        <p:cTn id="28" dur="500"/>
                                        <p:tgtEl>
                                          <p:spTgt spid="308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090"/>
                                        </p:tgtEl>
                                        <p:attrNameLst>
                                          <p:attrName>style.visibility</p:attrName>
                                        </p:attrNameLst>
                                      </p:cBhvr>
                                      <p:to>
                                        <p:strVal val="visible"/>
                                      </p:to>
                                    </p:set>
                                    <p:animEffect transition="in" filter="blinds(horizontal)">
                                      <p:cBhvr>
                                        <p:cTn id="33" dur="500"/>
                                        <p:tgtEl>
                                          <p:spTgt spid="309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092"/>
                                        </p:tgtEl>
                                        <p:attrNameLst>
                                          <p:attrName>style.visibility</p:attrName>
                                        </p:attrNameLst>
                                      </p:cBhvr>
                                      <p:to>
                                        <p:strVal val="visible"/>
                                      </p:to>
                                    </p:set>
                                    <p:animEffect transition="in" filter="blinds(horizontal)">
                                      <p:cBhvr>
                                        <p:cTn id="38" dur="500"/>
                                        <p:tgtEl>
                                          <p:spTgt spid="309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094"/>
                                        </p:tgtEl>
                                        <p:attrNameLst>
                                          <p:attrName>style.visibility</p:attrName>
                                        </p:attrNameLst>
                                      </p:cBhvr>
                                      <p:to>
                                        <p:strVal val="visible"/>
                                      </p:to>
                                    </p:set>
                                    <p:animEffect transition="in" filter="blinds(horizontal)">
                                      <p:cBhvr>
                                        <p:cTn id="43" dur="500"/>
                                        <p:tgtEl>
                                          <p:spTgt spid="309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096"/>
                                        </p:tgtEl>
                                        <p:attrNameLst>
                                          <p:attrName>style.visibility</p:attrName>
                                        </p:attrNameLst>
                                      </p:cBhvr>
                                      <p:to>
                                        <p:strVal val="visible"/>
                                      </p:to>
                                    </p:set>
                                    <p:animEffect transition="in" filter="blinds(horizontal)">
                                      <p:cBhvr>
                                        <p:cTn id="48" dur="500"/>
                                        <p:tgtEl>
                                          <p:spTgt spid="309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100"/>
                                        </p:tgtEl>
                                        <p:attrNameLst>
                                          <p:attrName>style.visibility</p:attrName>
                                        </p:attrNameLst>
                                      </p:cBhvr>
                                      <p:to>
                                        <p:strVal val="visible"/>
                                      </p:to>
                                    </p:set>
                                    <p:animEffect transition="in" filter="blinds(horizontal)">
                                      <p:cBhvr>
                                        <p:cTn id="53" dur="500"/>
                                        <p:tgtEl>
                                          <p:spTgt spid="310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102"/>
                                        </p:tgtEl>
                                        <p:attrNameLst>
                                          <p:attrName>style.visibility</p:attrName>
                                        </p:attrNameLst>
                                      </p:cBhvr>
                                      <p:to>
                                        <p:strVal val="visible"/>
                                      </p:to>
                                    </p:set>
                                    <p:animEffect transition="in" filter="blinds(horizontal)">
                                      <p:cBhvr>
                                        <p:cTn id="58" dur="500"/>
                                        <p:tgtEl>
                                          <p:spTgt spid="310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104"/>
                                        </p:tgtEl>
                                        <p:attrNameLst>
                                          <p:attrName>style.visibility</p:attrName>
                                        </p:attrNameLst>
                                      </p:cBhvr>
                                      <p:to>
                                        <p:strVal val="visible"/>
                                      </p:to>
                                    </p:set>
                                    <p:animEffect transition="in" filter="blinds(horizontal)">
                                      <p:cBhvr>
                                        <p:cTn id="63"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12708</TotalTime>
  <Words>1237</Words>
  <Application>Microsoft Macintosh PowerPoint</Application>
  <PresentationFormat>Widescreen</PresentationFormat>
  <Paragraphs>210</Paragraphs>
  <Slides>25</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Khula</vt:lpstr>
      <vt:lpstr>Poppins SemiBold</vt:lpstr>
      <vt:lpstr>Arial</vt:lpstr>
      <vt:lpstr>Century Gothic</vt:lpstr>
      <vt:lpstr>Lora</vt:lpstr>
      <vt:lpstr>Calibri</vt:lpstr>
      <vt:lpstr>Wingdings</vt:lpstr>
      <vt:lpstr>Comic Sans MS</vt:lpstr>
      <vt:lpstr>Open Sans</vt:lpstr>
      <vt:lpstr>Poppins</vt:lpstr>
      <vt:lpstr>Poppins Medium</vt:lpstr>
      <vt:lpstr>Khula SemiBold</vt:lpstr>
      <vt:lpstr>Office Theme</vt:lpstr>
      <vt:lpstr>Improving U – A Solution Delivery Journey</vt:lpstr>
      <vt:lpstr>Ground Rules</vt:lpstr>
      <vt:lpstr>PowerPoint Presentation</vt:lpstr>
      <vt:lpstr>Course Outline</vt:lpstr>
      <vt:lpstr>Building Software that Works is more than the Code</vt:lpstr>
      <vt:lpstr>PowerPoint Presentation</vt:lpstr>
      <vt:lpstr>Every Journey begins with a Story that Leads to a Solution</vt:lpstr>
      <vt:lpstr>Set the Stage</vt:lpstr>
      <vt:lpstr>“Tell the Story” - Domain Storytelling</vt:lpstr>
      <vt:lpstr>“Tell the Story” - Event Model Blueprinting</vt:lpstr>
      <vt:lpstr>“Elaborate the Story” - Other Methods</vt:lpstr>
      <vt:lpstr>The Solution – Design, Develop, Demo</vt:lpstr>
      <vt:lpstr>DDD Context Map</vt:lpstr>
      <vt:lpstr>Tactical Design – Decision Tree</vt:lpstr>
      <vt:lpstr>“Solutioning” – C4 Model (Context)</vt:lpstr>
      <vt:lpstr>“Solutioning” – C4 Model (Container)</vt:lpstr>
      <vt:lpstr>“Solutioning” – Streams Topology (Component)</vt:lpstr>
      <vt:lpstr>“Solutioning” – FlinkSQL Job Overview (Component)</vt:lpstr>
      <vt:lpstr>“Solutioning” – 4 + 1 Model </vt:lpstr>
      <vt:lpstr>Code &amp; Demo</vt:lpstr>
      <vt:lpstr>PowerPoint Presentation</vt:lpstr>
      <vt:lpstr>PowerPoint Presentation</vt:lpstr>
      <vt:lpstr>Closing Thoughts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Rebeca Aguilar Rodriguez</dc:creator>
  <cp:lastModifiedBy>Torey Lomenda</cp:lastModifiedBy>
  <cp:revision>195</cp:revision>
  <cp:lastPrinted>2024-07-17T20:12:55Z</cp:lastPrinted>
  <dcterms:created xsi:type="dcterms:W3CDTF">2022-06-17T16:05:43Z</dcterms:created>
  <dcterms:modified xsi:type="dcterms:W3CDTF">2025-03-16T21:38:56Z</dcterms:modified>
</cp:coreProperties>
</file>